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302" r:id="rId3"/>
    <p:sldId id="301" r:id="rId4"/>
    <p:sldId id="294" r:id="rId5"/>
    <p:sldId id="270" r:id="rId6"/>
    <p:sldId id="271" r:id="rId7"/>
    <p:sldId id="272" r:id="rId8"/>
    <p:sldId id="273" r:id="rId9"/>
    <p:sldId id="295" r:id="rId10"/>
    <p:sldId id="298" r:id="rId11"/>
    <p:sldId id="287" r:id="rId12"/>
    <p:sldId id="265" r:id="rId13"/>
    <p:sldId id="296" r:id="rId14"/>
    <p:sldId id="293" r:id="rId15"/>
    <p:sldId id="284" r:id="rId16"/>
  </p:sldIdLst>
  <p:sldSz cx="9144000" cy="5143500" type="screen16x9"/>
  <p:notesSz cx="6797675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tandardabschnitt" id="{7C45B6B1-8BA7-4681-95FF-C9D368ECD733}">
          <p14:sldIdLst>
            <p14:sldId id="256"/>
          </p14:sldIdLst>
        </p14:section>
        <p14:section name="Zusammenfassungsabschnitt" id="{2DEE9BA9-6F5C-44F7-995B-E539BD15A08C}">
          <p14:sldIdLst>
            <p14:sldId id="302"/>
          </p14:sldIdLst>
        </p14:section>
        <p14:section name="What is Social Innovation?" id="{5E58AB71-62E4-4712-BBC2-1679E2058DCF}">
          <p14:sldIdLst>
            <p14:sldId id="301"/>
          </p14:sldIdLst>
        </p14:section>
        <p14:section name="Key Facts " id="{1AEF78E0-8027-4351-BE2C-F6E9B5E05A37}">
          <p14:sldIdLst>
            <p14:sldId id="294"/>
          </p14:sldIdLst>
        </p14:section>
        <p14:section name="Abschnitt 3" id="{CFDE70BB-B298-435C-8A1F-90EEE64171DB}">
          <p14:sldIdLst>
            <p14:sldId id="270"/>
          </p14:sldIdLst>
        </p14:section>
        <p14:section name="Abschnitt 4" id="{72B85F50-EC74-40C2-AA8E-9969479C56B4}">
          <p14:sldIdLst>
            <p14:sldId id="271"/>
          </p14:sldIdLst>
        </p14:section>
        <p14:section name="Abschnitt 5" id="{26C8B433-2B37-4104-B6F6-AF132851604F}">
          <p14:sldIdLst>
            <p14:sldId id="272"/>
          </p14:sldIdLst>
        </p14:section>
        <p14:section name="Abschnitt 6" id="{B826F140-D4E5-450D-A541-9C4A6B404B9B}">
          <p14:sldIdLst>
            <p14:sldId id="273"/>
          </p14:sldIdLst>
        </p14:section>
        <p14:section name="Abschnitt 7" id="{3968F9D2-A3D2-44C5-A353-7EFD4B4BDADF}">
          <p14:sldIdLst>
            <p14:sldId id="295"/>
          </p14:sldIdLst>
        </p14:section>
        <p14:section name="AT-Social Innovation in ESF+" id="{ACFCF342-2D39-4752-A121-327687BEC4A7}">
          <p14:sldIdLst>
            <p14:sldId id="298"/>
          </p14:sldIdLst>
        </p14:section>
        <p14:section name="Austria: Two Pilot Regions" id="{6E1BE2C3-7840-43F4-B351-E74DEAA20002}">
          <p14:sldIdLst>
            <p14:sldId id="287"/>
          </p14:sldIdLst>
        </p14:section>
        <p14:section name="Pilot Regions: City of Salzburg and district Bruck-Mürzzuschlag" id="{41FD6928-4619-4C3E-BA03-DC05C56BA47B}">
          <p14:sldIdLst>
            <p14:sldId id="265"/>
          </p14:sldIdLst>
        </p14:section>
        <p14:section name="Key Findings and Conclusions AT, BG, HU, SK" id="{AD0442B7-92D6-41F3-B752-2B4A51F2F6E9}">
          <p14:sldIdLst>
            <p14:sldId id="296"/>
            <p14:sldId id="293"/>
          </p14:sldIdLst>
        </p14:section>
        <p14:section name="Thank you for your attention!" id="{E1DE9213-DAEA-4AA9-8BC9-C9969F63248F}">
          <p14:sldIdLst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SCHL Bianca" initials="PB" lastIdx="2" clrIdx="0"/>
  <p:cmAuthor id="2" name="Prigge Katharina" initials="PK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1B2D"/>
    <a:srgbClr val="D91A2B"/>
    <a:srgbClr val="F29E70"/>
    <a:srgbClr val="CFE3E1"/>
    <a:srgbClr val="91A1C2"/>
    <a:srgbClr val="FCD23D"/>
    <a:srgbClr val="92A1C2"/>
    <a:srgbClr val="FED23D"/>
    <a:srgbClr val="87B1CB"/>
    <a:srgbClr val="4EB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851" autoAdjust="0"/>
  </p:normalViewPr>
  <p:slideViewPr>
    <p:cSldViewPr snapToGrid="0">
      <p:cViewPr varScale="1">
        <p:scale>
          <a:sx n="139" d="100"/>
          <a:sy n="139" d="100"/>
        </p:scale>
        <p:origin x="114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CDA977-560E-4C5A-AA93-FF6A6A6164E9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2AE9E63-6531-4DC1-B45E-D865AB045314}">
      <dgm:prSet phldrT="[Text]" custT="1"/>
      <dgm:spPr/>
      <dgm:t>
        <a:bodyPr/>
        <a:lstStyle/>
        <a:p>
          <a:r>
            <a:rPr lang="de-DE" sz="1400" dirty="0">
              <a:solidFill>
                <a:srgbClr val="51C70A"/>
              </a:solidFill>
            </a:rPr>
            <a:t>Calls IB</a:t>
          </a:r>
        </a:p>
      </dgm:t>
    </dgm:pt>
    <dgm:pt modelId="{0F26B6F8-5B6F-4FAC-ABA3-1B7408CA46E5}" type="parTrans" cxnId="{789B7AC3-8999-4057-8832-EA2C376B6209}">
      <dgm:prSet/>
      <dgm:spPr/>
      <dgm:t>
        <a:bodyPr/>
        <a:lstStyle/>
        <a:p>
          <a:endParaRPr lang="de-DE" sz="4000"/>
        </a:p>
      </dgm:t>
    </dgm:pt>
    <dgm:pt modelId="{B2FF98B7-B720-4825-AAC5-91DC436B588F}" type="sibTrans" cxnId="{789B7AC3-8999-4057-8832-EA2C376B6209}">
      <dgm:prSet/>
      <dgm:spPr/>
      <dgm:t>
        <a:bodyPr/>
        <a:lstStyle/>
        <a:p>
          <a:endParaRPr lang="de-DE" sz="4000"/>
        </a:p>
      </dgm:t>
    </dgm:pt>
    <dgm:pt modelId="{C966D2D4-F965-4DCA-986D-C7281C92DE2F}">
      <dgm:prSet custT="1"/>
      <dgm:spPr/>
      <dgm:t>
        <a:bodyPr/>
        <a:lstStyle/>
        <a:p>
          <a:r>
            <a:rPr lang="de-DE" sz="1400" dirty="0"/>
            <a:t>Project </a:t>
          </a:r>
          <a:r>
            <a:rPr lang="de-DE" sz="1400" dirty="0" err="1"/>
            <a:t>start</a:t>
          </a:r>
          <a:r>
            <a:rPr lang="de-DE" sz="1400" dirty="0"/>
            <a:t> </a:t>
          </a:r>
        </a:p>
        <a:p>
          <a:r>
            <a:rPr lang="de-DE" sz="1400" dirty="0"/>
            <a:t>SI PLUS </a:t>
          </a:r>
        </a:p>
      </dgm:t>
    </dgm:pt>
    <dgm:pt modelId="{5BA9E98E-4F49-4B64-B795-178168EC1AA8}" type="parTrans" cxnId="{460DC551-FA4B-4778-8515-8F305AA9628F}">
      <dgm:prSet/>
      <dgm:spPr/>
      <dgm:t>
        <a:bodyPr/>
        <a:lstStyle/>
        <a:p>
          <a:endParaRPr lang="de-DE" sz="4000"/>
        </a:p>
      </dgm:t>
    </dgm:pt>
    <dgm:pt modelId="{7BA7EA51-45C9-4F03-95AB-73BE1758A1C9}" type="sibTrans" cxnId="{460DC551-FA4B-4778-8515-8F305AA9628F}">
      <dgm:prSet/>
      <dgm:spPr/>
      <dgm:t>
        <a:bodyPr/>
        <a:lstStyle/>
        <a:p>
          <a:endParaRPr lang="de-DE" sz="4000"/>
        </a:p>
      </dgm:t>
    </dgm:pt>
    <dgm:pt modelId="{1DDF1B0B-4A55-48F8-9208-305B8572E2BB}">
      <dgm:prSet phldrT="[Text]" custT="1"/>
      <dgm:spPr/>
      <dgm:t>
        <a:bodyPr/>
        <a:lstStyle/>
        <a:p>
          <a:r>
            <a:rPr lang="de-DE" sz="1400" dirty="0"/>
            <a:t>Final</a:t>
          </a:r>
        </a:p>
        <a:p>
          <a:r>
            <a:rPr lang="de-DE" sz="1400" dirty="0"/>
            <a:t>Toolbox</a:t>
          </a:r>
        </a:p>
      </dgm:t>
    </dgm:pt>
    <dgm:pt modelId="{5E7392C0-1714-42FB-9FC0-095A4F652C03}" type="sibTrans" cxnId="{4E056C8E-B593-4E22-A98A-0F24CA8EB398}">
      <dgm:prSet/>
      <dgm:spPr/>
      <dgm:t>
        <a:bodyPr/>
        <a:lstStyle/>
        <a:p>
          <a:endParaRPr lang="de-DE" sz="4000"/>
        </a:p>
      </dgm:t>
    </dgm:pt>
    <dgm:pt modelId="{C6778CF7-2B76-41BB-A963-C1341408C718}" type="parTrans" cxnId="{4E056C8E-B593-4E22-A98A-0F24CA8EB398}">
      <dgm:prSet/>
      <dgm:spPr/>
      <dgm:t>
        <a:bodyPr/>
        <a:lstStyle/>
        <a:p>
          <a:endParaRPr lang="de-DE" sz="4000"/>
        </a:p>
      </dgm:t>
    </dgm:pt>
    <dgm:pt modelId="{BC5DD09E-1618-47F4-91BA-D0A53F91F05E}">
      <dgm:prSet custT="1"/>
      <dgm:spPr/>
      <dgm:t>
        <a:bodyPr/>
        <a:lstStyle/>
        <a:p>
          <a:r>
            <a:rPr lang="de-DE" sz="1400" dirty="0"/>
            <a:t>Research on SI in Austria</a:t>
          </a:r>
        </a:p>
      </dgm:t>
    </dgm:pt>
    <dgm:pt modelId="{226A6BCE-DECF-441F-BD28-4F544400EAA8}" type="parTrans" cxnId="{3AA01202-58B9-4B52-9E4F-C093864241DF}">
      <dgm:prSet/>
      <dgm:spPr/>
      <dgm:t>
        <a:bodyPr/>
        <a:lstStyle/>
        <a:p>
          <a:endParaRPr lang="de-DE" sz="4000"/>
        </a:p>
      </dgm:t>
    </dgm:pt>
    <dgm:pt modelId="{43873606-2152-42FB-8932-0C4B4C922608}" type="sibTrans" cxnId="{3AA01202-58B9-4B52-9E4F-C093864241DF}">
      <dgm:prSet/>
      <dgm:spPr/>
      <dgm:t>
        <a:bodyPr/>
        <a:lstStyle/>
        <a:p>
          <a:endParaRPr lang="de-DE" sz="4000"/>
        </a:p>
      </dgm:t>
    </dgm:pt>
    <dgm:pt modelId="{07C2E115-1C4A-4A69-8DD5-971844A0EA38}">
      <dgm:prSet custT="1"/>
      <dgm:spPr/>
      <dgm:t>
        <a:bodyPr/>
        <a:lstStyle/>
        <a:p>
          <a:endParaRPr lang="de-DE" sz="1400" dirty="0"/>
        </a:p>
      </dgm:t>
    </dgm:pt>
    <dgm:pt modelId="{058CA994-6413-476D-8E3F-BD08333D9DEF}" type="sibTrans" cxnId="{A915F919-BAAE-4AAF-97C9-76101497F9E0}">
      <dgm:prSet/>
      <dgm:spPr/>
      <dgm:t>
        <a:bodyPr/>
        <a:lstStyle/>
        <a:p>
          <a:endParaRPr lang="de-DE" sz="4000"/>
        </a:p>
      </dgm:t>
    </dgm:pt>
    <dgm:pt modelId="{460852B6-ED41-4D33-A582-D7E7C0605EC5}" type="parTrans" cxnId="{A915F919-BAAE-4AAF-97C9-76101497F9E0}">
      <dgm:prSet/>
      <dgm:spPr/>
      <dgm:t>
        <a:bodyPr/>
        <a:lstStyle/>
        <a:p>
          <a:endParaRPr lang="de-DE" sz="4000"/>
        </a:p>
      </dgm:t>
    </dgm:pt>
    <dgm:pt modelId="{63411BB5-DACA-496D-B74E-3D726A8F5974}">
      <dgm:prSet phldrT="[Text]" custT="1"/>
      <dgm:spPr/>
      <dgm:t>
        <a:bodyPr/>
        <a:lstStyle/>
        <a:p>
          <a:r>
            <a:rPr lang="de-DE" sz="1400" dirty="0" err="1">
              <a:solidFill>
                <a:schemeClr val="bg1"/>
              </a:solidFill>
            </a:rPr>
            <a:t>n</a:t>
          </a:r>
          <a:r>
            <a:rPr lang="de-DE" sz="1400" dirty="0">
              <a:solidFill>
                <a:schemeClr val="bg1"/>
              </a:solidFill>
            </a:rPr>
            <a:t> AT</a:t>
          </a:r>
        </a:p>
      </dgm:t>
    </dgm:pt>
    <dgm:pt modelId="{899CDBE0-D7E2-4A70-820D-977D401A1050}" type="sibTrans" cxnId="{C327C87B-3CFC-432F-A47C-F2B47594A083}">
      <dgm:prSet/>
      <dgm:spPr/>
      <dgm:t>
        <a:bodyPr/>
        <a:lstStyle/>
        <a:p>
          <a:endParaRPr lang="de-DE"/>
        </a:p>
      </dgm:t>
    </dgm:pt>
    <dgm:pt modelId="{35C04871-DAB5-46DB-BE1A-916C373E140F}" type="parTrans" cxnId="{C327C87B-3CFC-432F-A47C-F2B47594A083}">
      <dgm:prSet/>
      <dgm:spPr/>
      <dgm:t>
        <a:bodyPr/>
        <a:lstStyle/>
        <a:p>
          <a:endParaRPr lang="de-DE"/>
        </a:p>
      </dgm:t>
    </dgm:pt>
    <dgm:pt modelId="{3B49442F-8813-4B2D-AF1F-1104D6A71E09}" type="pres">
      <dgm:prSet presAssocID="{53CDA977-560E-4C5A-AA93-FF6A6A6164E9}" presName="Name0" presStyleCnt="0">
        <dgm:presLayoutVars>
          <dgm:dir/>
          <dgm:resizeHandles val="exact"/>
        </dgm:presLayoutVars>
      </dgm:prSet>
      <dgm:spPr/>
    </dgm:pt>
    <dgm:pt modelId="{9E0EB14A-268B-4523-90E6-0ED1402ABF4A}" type="pres">
      <dgm:prSet presAssocID="{53CDA977-560E-4C5A-AA93-FF6A6A6164E9}" presName="arrow" presStyleLbl="bgShp" presStyleIdx="0" presStyleCnt="1" custScaleY="124621" custLinFactNeighborX="245" custLinFactNeighborY="-12021"/>
      <dgm:spPr/>
    </dgm:pt>
    <dgm:pt modelId="{F3AC826F-C27F-495D-9C6B-EAF3DEB58C75}" type="pres">
      <dgm:prSet presAssocID="{53CDA977-560E-4C5A-AA93-FF6A6A6164E9}" presName="points" presStyleCnt="0"/>
      <dgm:spPr/>
    </dgm:pt>
    <dgm:pt modelId="{589A283D-68E5-4B68-AABF-41951DABD7B3}" type="pres">
      <dgm:prSet presAssocID="{C966D2D4-F965-4DCA-986D-C7281C92DE2F}" presName="compositeA" presStyleCnt="0"/>
      <dgm:spPr/>
    </dgm:pt>
    <dgm:pt modelId="{F0F5B1CC-C0A2-4660-A1C0-C334A13A53F4}" type="pres">
      <dgm:prSet presAssocID="{C966D2D4-F965-4DCA-986D-C7281C92DE2F}" presName="textA" presStyleLbl="revTx" presStyleIdx="0" presStyleCnt="6" custScaleX="202938" custScaleY="55754" custLinFactNeighborX="-223" custLinFactNeighborY="7721">
        <dgm:presLayoutVars>
          <dgm:bulletEnabled val="1"/>
        </dgm:presLayoutVars>
      </dgm:prSet>
      <dgm:spPr/>
    </dgm:pt>
    <dgm:pt modelId="{FD676799-8D0F-4957-AE24-9A97B6724F6D}" type="pres">
      <dgm:prSet presAssocID="{C966D2D4-F965-4DCA-986D-C7281C92DE2F}" presName="circleA" presStyleLbl="node1" presStyleIdx="0" presStyleCnt="6" custLinFactNeighborX="-22194" custLinFactNeighborY="-21483"/>
      <dgm:spPr>
        <a:prstGeom prst="donut">
          <a:avLst/>
        </a:prstGeom>
        <a:solidFill>
          <a:srgbClr val="00B050"/>
        </a:solidFill>
      </dgm:spPr>
    </dgm:pt>
    <dgm:pt modelId="{E08ECC50-9197-4FA1-9CFA-08B5A344012F}" type="pres">
      <dgm:prSet presAssocID="{C966D2D4-F965-4DCA-986D-C7281C92DE2F}" presName="spaceA" presStyleCnt="0"/>
      <dgm:spPr/>
    </dgm:pt>
    <dgm:pt modelId="{A08D86F9-0947-4492-B001-89DB83CB2498}" type="pres">
      <dgm:prSet presAssocID="{7BA7EA51-45C9-4F03-95AB-73BE1758A1C9}" presName="space" presStyleCnt="0"/>
      <dgm:spPr/>
    </dgm:pt>
    <dgm:pt modelId="{B3D134F2-2845-9E48-A100-210F7C3C04A3}" type="pres">
      <dgm:prSet presAssocID="{07C2E115-1C4A-4A69-8DD5-971844A0EA38}" presName="compositeB" presStyleCnt="0"/>
      <dgm:spPr/>
    </dgm:pt>
    <dgm:pt modelId="{924CAF99-E41C-594C-97F3-64BE398E1C0F}" type="pres">
      <dgm:prSet presAssocID="{07C2E115-1C4A-4A69-8DD5-971844A0EA38}" presName="textB" presStyleLbl="revTx" presStyleIdx="1" presStyleCnt="6">
        <dgm:presLayoutVars>
          <dgm:bulletEnabled val="1"/>
        </dgm:presLayoutVars>
      </dgm:prSet>
      <dgm:spPr/>
    </dgm:pt>
    <dgm:pt modelId="{56A46DFA-B4EA-8640-92AC-954A50824BBF}" type="pres">
      <dgm:prSet presAssocID="{07C2E115-1C4A-4A69-8DD5-971844A0EA38}" presName="circleB" presStyleLbl="node1" presStyleIdx="1" presStyleCnt="6" custLinFactX="-49818" custLinFactNeighborX="-100000" custLinFactNeighborY="-60531"/>
      <dgm:spPr/>
    </dgm:pt>
    <dgm:pt modelId="{24B66DF9-6D10-C04E-BE4D-3CE857C4BB27}" type="pres">
      <dgm:prSet presAssocID="{07C2E115-1C4A-4A69-8DD5-971844A0EA38}" presName="spaceB" presStyleCnt="0"/>
      <dgm:spPr/>
    </dgm:pt>
    <dgm:pt modelId="{790B20AC-F430-4075-A049-79B1EDBEF72E}" type="pres">
      <dgm:prSet presAssocID="{058CA994-6413-476D-8E3F-BD08333D9DEF}" presName="space" presStyleCnt="0"/>
      <dgm:spPr/>
    </dgm:pt>
    <dgm:pt modelId="{ED5FC558-8AE3-6A46-A83C-251027577203}" type="pres">
      <dgm:prSet presAssocID="{BC5DD09E-1618-47F4-91BA-D0A53F91F05E}" presName="compositeA" presStyleCnt="0"/>
      <dgm:spPr/>
    </dgm:pt>
    <dgm:pt modelId="{802B23F8-2A88-AD4F-802F-7DF2AC4EF7BC}" type="pres">
      <dgm:prSet presAssocID="{BC5DD09E-1618-47F4-91BA-D0A53F91F05E}" presName="textA" presStyleLbl="revTx" presStyleIdx="2" presStyleCnt="6" custScaleX="165458" custScaleY="75812" custLinFactNeighborX="-10104" custLinFactNeighborY="-130">
        <dgm:presLayoutVars>
          <dgm:bulletEnabled val="1"/>
        </dgm:presLayoutVars>
      </dgm:prSet>
      <dgm:spPr/>
    </dgm:pt>
    <dgm:pt modelId="{A57E0D84-C1E2-D94E-9C63-7829CD46D5C2}" type="pres">
      <dgm:prSet presAssocID="{BC5DD09E-1618-47F4-91BA-D0A53F91F05E}" presName="circleA" presStyleLbl="node1" presStyleIdx="2" presStyleCnt="6" custLinFactNeighborX="49105" custLinFactNeighborY="-3913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7FC7450-FBF7-384A-8D5B-9ACF15B9F25A}" type="pres">
      <dgm:prSet presAssocID="{BC5DD09E-1618-47F4-91BA-D0A53F91F05E}" presName="spaceA" presStyleCnt="0"/>
      <dgm:spPr/>
    </dgm:pt>
    <dgm:pt modelId="{8EAF2288-EDF9-4D5E-A239-4E21E5D3FC12}" type="pres">
      <dgm:prSet presAssocID="{43873606-2152-42FB-8932-0C4B4C922608}" presName="space" presStyleCnt="0"/>
      <dgm:spPr/>
    </dgm:pt>
    <dgm:pt modelId="{2E40AE07-0214-5943-8671-CA09252AC747}" type="pres">
      <dgm:prSet presAssocID="{63411BB5-DACA-496D-B74E-3D726A8F5974}" presName="compositeB" presStyleCnt="0"/>
      <dgm:spPr/>
    </dgm:pt>
    <dgm:pt modelId="{CB52624B-177D-3441-82FC-FE7040BC0C7D}" type="pres">
      <dgm:prSet presAssocID="{63411BB5-DACA-496D-B74E-3D726A8F5974}" presName="textB" presStyleLbl="revTx" presStyleIdx="3" presStyleCnt="6" custScaleX="394655" custScaleY="84621" custLinFactNeighborX="75791" custLinFactNeighborY="-12977">
        <dgm:presLayoutVars>
          <dgm:bulletEnabled val="1"/>
        </dgm:presLayoutVars>
      </dgm:prSet>
      <dgm:spPr/>
    </dgm:pt>
    <dgm:pt modelId="{ECC7D418-FF6A-6C43-85AB-A93D83612FD0}" type="pres">
      <dgm:prSet presAssocID="{63411BB5-DACA-496D-B74E-3D726A8F5974}" presName="circleB" presStyleLbl="node1" presStyleIdx="3" presStyleCnt="6" custScaleX="96874" custLinFactX="154335" custLinFactNeighborX="200000" custLinFactNeighborY="-8633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2D1C142-0ADC-0E41-ADD5-FA86FB29916C}" type="pres">
      <dgm:prSet presAssocID="{63411BB5-DACA-496D-B74E-3D726A8F5974}" presName="spaceB" presStyleCnt="0"/>
      <dgm:spPr/>
    </dgm:pt>
    <dgm:pt modelId="{1589E40D-A107-4F5B-B608-C0B4CE05E04C}" type="pres">
      <dgm:prSet presAssocID="{899CDBE0-D7E2-4A70-820D-977D401A1050}" presName="space" presStyleCnt="0"/>
      <dgm:spPr/>
    </dgm:pt>
    <dgm:pt modelId="{FCFB8E17-CCE5-9143-B13A-81DC02E587D3}" type="pres">
      <dgm:prSet presAssocID="{1DDF1B0B-4A55-48F8-9208-305B8572E2BB}" presName="compositeA" presStyleCnt="0"/>
      <dgm:spPr/>
    </dgm:pt>
    <dgm:pt modelId="{250E5C4C-D716-874D-BEF9-3A30C220E6F1}" type="pres">
      <dgm:prSet presAssocID="{1DDF1B0B-4A55-48F8-9208-305B8572E2BB}" presName="textA" presStyleLbl="revTx" presStyleIdx="4" presStyleCnt="6" custScaleX="141256" custScaleY="67906" custLinFactNeighborX="97613" custLinFactNeighborY="1948">
        <dgm:presLayoutVars>
          <dgm:bulletEnabled val="1"/>
        </dgm:presLayoutVars>
      </dgm:prSet>
      <dgm:spPr/>
    </dgm:pt>
    <dgm:pt modelId="{F87DB3F5-5180-CA44-A64A-92A4CCB8B439}" type="pres">
      <dgm:prSet presAssocID="{1DDF1B0B-4A55-48F8-9208-305B8572E2BB}" presName="circleA" presStyleLbl="node1" presStyleIdx="4" presStyleCnt="6" custLinFactNeighborX="3517" custLinFactNeighborY="-40573"/>
      <dgm:spPr/>
    </dgm:pt>
    <dgm:pt modelId="{93F337D4-982D-124C-9504-366FC396E1C9}" type="pres">
      <dgm:prSet presAssocID="{1DDF1B0B-4A55-48F8-9208-305B8572E2BB}" presName="spaceA" presStyleCnt="0"/>
      <dgm:spPr/>
    </dgm:pt>
    <dgm:pt modelId="{7D19A23B-191B-42AB-9B86-58E4C62AA987}" type="pres">
      <dgm:prSet presAssocID="{5E7392C0-1714-42FB-9FC0-095A4F652C03}" presName="space" presStyleCnt="0"/>
      <dgm:spPr/>
    </dgm:pt>
    <dgm:pt modelId="{F9A0FACD-60F6-B44D-8CB7-D652678F903D}" type="pres">
      <dgm:prSet presAssocID="{F2AE9E63-6531-4DC1-B45E-D865AB045314}" presName="compositeB" presStyleCnt="0"/>
      <dgm:spPr/>
    </dgm:pt>
    <dgm:pt modelId="{3EBDC9D7-B707-644C-BC0F-6E41742557A6}" type="pres">
      <dgm:prSet presAssocID="{F2AE9E63-6531-4DC1-B45E-D865AB045314}" presName="textB" presStyleLbl="revTx" presStyleIdx="5" presStyleCnt="6" custLinFactNeighborX="-84082" custLinFactNeighborY="-5989">
        <dgm:presLayoutVars>
          <dgm:bulletEnabled val="1"/>
        </dgm:presLayoutVars>
      </dgm:prSet>
      <dgm:spPr/>
    </dgm:pt>
    <dgm:pt modelId="{CC6CBB9C-EB89-5048-B9B1-D79CA61A0791}" type="pres">
      <dgm:prSet presAssocID="{F2AE9E63-6531-4DC1-B45E-D865AB045314}" presName="circleB" presStyleLbl="node1" presStyleIdx="5" presStyleCnt="6" custLinFactNeighborX="-14605" custLinFactNeighborY="-72667"/>
      <dgm:spPr/>
    </dgm:pt>
    <dgm:pt modelId="{3147E810-AE91-0B4E-BC68-377C10CB1A04}" type="pres">
      <dgm:prSet presAssocID="{F2AE9E63-6531-4DC1-B45E-D865AB045314}" presName="spaceB" presStyleCnt="0"/>
      <dgm:spPr/>
    </dgm:pt>
  </dgm:ptLst>
  <dgm:cxnLst>
    <dgm:cxn modelId="{3AA01202-58B9-4B52-9E4F-C093864241DF}" srcId="{53CDA977-560E-4C5A-AA93-FF6A6A6164E9}" destId="{BC5DD09E-1618-47F4-91BA-D0A53F91F05E}" srcOrd="2" destOrd="0" parTransId="{226A6BCE-DECF-441F-BD28-4F544400EAA8}" sibTransId="{43873606-2152-42FB-8932-0C4B4C922608}"/>
    <dgm:cxn modelId="{794D7B17-C15F-D144-97E4-2D705C92C3C6}" type="presOf" srcId="{F2AE9E63-6531-4DC1-B45E-D865AB045314}" destId="{3EBDC9D7-B707-644C-BC0F-6E41742557A6}" srcOrd="0" destOrd="0" presId="urn:microsoft.com/office/officeart/2005/8/layout/hProcess11"/>
    <dgm:cxn modelId="{A915F919-BAAE-4AAF-97C9-76101497F9E0}" srcId="{53CDA977-560E-4C5A-AA93-FF6A6A6164E9}" destId="{07C2E115-1C4A-4A69-8DD5-971844A0EA38}" srcOrd="1" destOrd="0" parTransId="{460852B6-ED41-4D33-A582-D7E7C0605EC5}" sibTransId="{058CA994-6413-476D-8E3F-BD08333D9DEF}"/>
    <dgm:cxn modelId="{EEF0721C-6F68-0F4F-AB8F-9B86FE8F0678}" type="presOf" srcId="{07C2E115-1C4A-4A69-8DD5-971844A0EA38}" destId="{924CAF99-E41C-594C-97F3-64BE398E1C0F}" srcOrd="0" destOrd="0" presId="urn:microsoft.com/office/officeart/2005/8/layout/hProcess11"/>
    <dgm:cxn modelId="{8CE4185D-97B5-E046-BDE6-A5CC6337CD4D}" type="presOf" srcId="{C966D2D4-F965-4DCA-986D-C7281C92DE2F}" destId="{F0F5B1CC-C0A2-4660-A1C0-C334A13A53F4}" srcOrd="0" destOrd="0" presId="urn:microsoft.com/office/officeart/2005/8/layout/hProcess11"/>
    <dgm:cxn modelId="{460DC551-FA4B-4778-8515-8F305AA9628F}" srcId="{53CDA977-560E-4C5A-AA93-FF6A6A6164E9}" destId="{C966D2D4-F965-4DCA-986D-C7281C92DE2F}" srcOrd="0" destOrd="0" parTransId="{5BA9E98E-4F49-4B64-B795-178168EC1AA8}" sibTransId="{7BA7EA51-45C9-4F03-95AB-73BE1758A1C9}"/>
    <dgm:cxn modelId="{C327C87B-3CFC-432F-A47C-F2B47594A083}" srcId="{53CDA977-560E-4C5A-AA93-FF6A6A6164E9}" destId="{63411BB5-DACA-496D-B74E-3D726A8F5974}" srcOrd="3" destOrd="0" parTransId="{35C04871-DAB5-46DB-BE1A-916C373E140F}" sibTransId="{899CDBE0-D7E2-4A70-820D-977D401A1050}"/>
    <dgm:cxn modelId="{4E056C8E-B593-4E22-A98A-0F24CA8EB398}" srcId="{53CDA977-560E-4C5A-AA93-FF6A6A6164E9}" destId="{1DDF1B0B-4A55-48F8-9208-305B8572E2BB}" srcOrd="4" destOrd="0" parTransId="{C6778CF7-2B76-41BB-A963-C1341408C718}" sibTransId="{5E7392C0-1714-42FB-9FC0-095A4F652C03}"/>
    <dgm:cxn modelId="{AD5E6695-3700-DB42-98D8-D68FEEF0458F}" type="presOf" srcId="{BC5DD09E-1618-47F4-91BA-D0A53F91F05E}" destId="{802B23F8-2A88-AD4F-802F-7DF2AC4EF7BC}" srcOrd="0" destOrd="0" presId="urn:microsoft.com/office/officeart/2005/8/layout/hProcess11"/>
    <dgm:cxn modelId="{789B7AC3-8999-4057-8832-EA2C376B6209}" srcId="{53CDA977-560E-4C5A-AA93-FF6A6A6164E9}" destId="{F2AE9E63-6531-4DC1-B45E-D865AB045314}" srcOrd="5" destOrd="0" parTransId="{0F26B6F8-5B6F-4FAC-ABA3-1B7408CA46E5}" sibTransId="{B2FF98B7-B720-4825-AAC5-91DC436B588F}"/>
    <dgm:cxn modelId="{6AB7EAC7-FA41-9C45-8757-4CCF4076945A}" type="presOf" srcId="{53CDA977-560E-4C5A-AA93-FF6A6A6164E9}" destId="{3B49442F-8813-4B2D-AF1F-1104D6A71E09}" srcOrd="0" destOrd="0" presId="urn:microsoft.com/office/officeart/2005/8/layout/hProcess11"/>
    <dgm:cxn modelId="{6F4FDAD1-D6EF-3F4B-92ED-F7568BB42196}" type="presOf" srcId="{63411BB5-DACA-496D-B74E-3D726A8F5974}" destId="{CB52624B-177D-3441-82FC-FE7040BC0C7D}" srcOrd="0" destOrd="0" presId="urn:microsoft.com/office/officeart/2005/8/layout/hProcess11"/>
    <dgm:cxn modelId="{563FD8EA-C63D-F344-A650-BA48AD0595F7}" type="presOf" srcId="{1DDF1B0B-4A55-48F8-9208-305B8572E2BB}" destId="{250E5C4C-D716-874D-BEF9-3A30C220E6F1}" srcOrd="0" destOrd="0" presId="urn:microsoft.com/office/officeart/2005/8/layout/hProcess11"/>
    <dgm:cxn modelId="{D4527D6C-DB2F-2A40-AD47-C98FBBA41337}" type="presParOf" srcId="{3B49442F-8813-4B2D-AF1F-1104D6A71E09}" destId="{9E0EB14A-268B-4523-90E6-0ED1402ABF4A}" srcOrd="0" destOrd="0" presId="urn:microsoft.com/office/officeart/2005/8/layout/hProcess11"/>
    <dgm:cxn modelId="{6486100C-939B-304C-8136-D79306993EA0}" type="presParOf" srcId="{3B49442F-8813-4B2D-AF1F-1104D6A71E09}" destId="{F3AC826F-C27F-495D-9C6B-EAF3DEB58C75}" srcOrd="1" destOrd="0" presId="urn:microsoft.com/office/officeart/2005/8/layout/hProcess11"/>
    <dgm:cxn modelId="{DF7799E4-8127-804D-BB23-6D51B6D258C6}" type="presParOf" srcId="{F3AC826F-C27F-495D-9C6B-EAF3DEB58C75}" destId="{589A283D-68E5-4B68-AABF-41951DABD7B3}" srcOrd="0" destOrd="0" presId="urn:microsoft.com/office/officeart/2005/8/layout/hProcess11"/>
    <dgm:cxn modelId="{7AFB24BF-9410-F44A-8FAA-ADD22A1F2E95}" type="presParOf" srcId="{589A283D-68E5-4B68-AABF-41951DABD7B3}" destId="{F0F5B1CC-C0A2-4660-A1C0-C334A13A53F4}" srcOrd="0" destOrd="0" presId="urn:microsoft.com/office/officeart/2005/8/layout/hProcess11"/>
    <dgm:cxn modelId="{9A4DDCF8-3202-B543-8EFC-2A2D5F9A2256}" type="presParOf" srcId="{589A283D-68E5-4B68-AABF-41951DABD7B3}" destId="{FD676799-8D0F-4957-AE24-9A97B6724F6D}" srcOrd="1" destOrd="0" presId="urn:microsoft.com/office/officeart/2005/8/layout/hProcess11"/>
    <dgm:cxn modelId="{28C7208E-E364-5C4A-A848-5CE32D8AC3D6}" type="presParOf" srcId="{589A283D-68E5-4B68-AABF-41951DABD7B3}" destId="{E08ECC50-9197-4FA1-9CFA-08B5A344012F}" srcOrd="2" destOrd="0" presId="urn:microsoft.com/office/officeart/2005/8/layout/hProcess11"/>
    <dgm:cxn modelId="{8B330211-1F97-C840-A9EF-0451B721397E}" type="presParOf" srcId="{F3AC826F-C27F-495D-9C6B-EAF3DEB58C75}" destId="{A08D86F9-0947-4492-B001-89DB83CB2498}" srcOrd="1" destOrd="0" presId="urn:microsoft.com/office/officeart/2005/8/layout/hProcess11"/>
    <dgm:cxn modelId="{B20AB23E-93B4-E941-B2F4-2D3279DD6714}" type="presParOf" srcId="{F3AC826F-C27F-495D-9C6B-EAF3DEB58C75}" destId="{B3D134F2-2845-9E48-A100-210F7C3C04A3}" srcOrd="2" destOrd="0" presId="urn:microsoft.com/office/officeart/2005/8/layout/hProcess11"/>
    <dgm:cxn modelId="{C516898F-F721-C544-9328-8D0D506DA56E}" type="presParOf" srcId="{B3D134F2-2845-9E48-A100-210F7C3C04A3}" destId="{924CAF99-E41C-594C-97F3-64BE398E1C0F}" srcOrd="0" destOrd="0" presId="urn:microsoft.com/office/officeart/2005/8/layout/hProcess11"/>
    <dgm:cxn modelId="{18FE02B1-95D8-8E4D-AFAE-DCF648FF186F}" type="presParOf" srcId="{B3D134F2-2845-9E48-A100-210F7C3C04A3}" destId="{56A46DFA-B4EA-8640-92AC-954A50824BBF}" srcOrd="1" destOrd="0" presId="urn:microsoft.com/office/officeart/2005/8/layout/hProcess11"/>
    <dgm:cxn modelId="{13827FFE-2657-1342-8E24-77BC08F9025C}" type="presParOf" srcId="{B3D134F2-2845-9E48-A100-210F7C3C04A3}" destId="{24B66DF9-6D10-C04E-BE4D-3CE857C4BB27}" srcOrd="2" destOrd="0" presId="urn:microsoft.com/office/officeart/2005/8/layout/hProcess11"/>
    <dgm:cxn modelId="{5B3A020A-CC47-D247-A925-3AFF81604D31}" type="presParOf" srcId="{F3AC826F-C27F-495D-9C6B-EAF3DEB58C75}" destId="{790B20AC-F430-4075-A049-79B1EDBEF72E}" srcOrd="3" destOrd="0" presId="urn:microsoft.com/office/officeart/2005/8/layout/hProcess11"/>
    <dgm:cxn modelId="{CE9FAFDC-D4DC-504E-960B-1BFDC1CA3A63}" type="presParOf" srcId="{F3AC826F-C27F-495D-9C6B-EAF3DEB58C75}" destId="{ED5FC558-8AE3-6A46-A83C-251027577203}" srcOrd="4" destOrd="0" presId="urn:microsoft.com/office/officeart/2005/8/layout/hProcess11"/>
    <dgm:cxn modelId="{5CED2EE7-B70A-2747-9982-56E8ECF37E78}" type="presParOf" srcId="{ED5FC558-8AE3-6A46-A83C-251027577203}" destId="{802B23F8-2A88-AD4F-802F-7DF2AC4EF7BC}" srcOrd="0" destOrd="0" presId="urn:microsoft.com/office/officeart/2005/8/layout/hProcess11"/>
    <dgm:cxn modelId="{56EB1F19-9585-A541-8168-6050A1B44EB8}" type="presParOf" srcId="{ED5FC558-8AE3-6A46-A83C-251027577203}" destId="{A57E0D84-C1E2-D94E-9C63-7829CD46D5C2}" srcOrd="1" destOrd="0" presId="urn:microsoft.com/office/officeart/2005/8/layout/hProcess11"/>
    <dgm:cxn modelId="{7B2E2B07-B172-B14F-8165-3BDB3E0A7B26}" type="presParOf" srcId="{ED5FC558-8AE3-6A46-A83C-251027577203}" destId="{E7FC7450-FBF7-384A-8D5B-9ACF15B9F25A}" srcOrd="2" destOrd="0" presId="urn:microsoft.com/office/officeart/2005/8/layout/hProcess11"/>
    <dgm:cxn modelId="{F2DF5036-B270-A849-B5F3-F1267DEE8216}" type="presParOf" srcId="{F3AC826F-C27F-495D-9C6B-EAF3DEB58C75}" destId="{8EAF2288-EDF9-4D5E-A239-4E21E5D3FC12}" srcOrd="5" destOrd="0" presId="urn:microsoft.com/office/officeart/2005/8/layout/hProcess11"/>
    <dgm:cxn modelId="{38CE6342-3A89-DF4A-B46B-BA75B438FF73}" type="presParOf" srcId="{F3AC826F-C27F-495D-9C6B-EAF3DEB58C75}" destId="{2E40AE07-0214-5943-8671-CA09252AC747}" srcOrd="6" destOrd="0" presId="urn:microsoft.com/office/officeart/2005/8/layout/hProcess11"/>
    <dgm:cxn modelId="{D6C571FE-DEBF-6E4F-A5E0-9B02C4D74B13}" type="presParOf" srcId="{2E40AE07-0214-5943-8671-CA09252AC747}" destId="{CB52624B-177D-3441-82FC-FE7040BC0C7D}" srcOrd="0" destOrd="0" presId="urn:microsoft.com/office/officeart/2005/8/layout/hProcess11"/>
    <dgm:cxn modelId="{5BBAB40F-68A0-2541-AD86-5296AD6F92A0}" type="presParOf" srcId="{2E40AE07-0214-5943-8671-CA09252AC747}" destId="{ECC7D418-FF6A-6C43-85AB-A93D83612FD0}" srcOrd="1" destOrd="0" presId="urn:microsoft.com/office/officeart/2005/8/layout/hProcess11"/>
    <dgm:cxn modelId="{856B4E5A-660E-8044-A9FB-B9CABFB8B787}" type="presParOf" srcId="{2E40AE07-0214-5943-8671-CA09252AC747}" destId="{52D1C142-0ADC-0E41-ADD5-FA86FB29916C}" srcOrd="2" destOrd="0" presId="urn:microsoft.com/office/officeart/2005/8/layout/hProcess11"/>
    <dgm:cxn modelId="{91A85DF1-0016-2E4B-BEA3-AC8275646602}" type="presParOf" srcId="{F3AC826F-C27F-495D-9C6B-EAF3DEB58C75}" destId="{1589E40D-A107-4F5B-B608-C0B4CE05E04C}" srcOrd="7" destOrd="0" presId="urn:microsoft.com/office/officeart/2005/8/layout/hProcess11"/>
    <dgm:cxn modelId="{D14D4A75-0E53-B647-8454-9230BE74B31D}" type="presParOf" srcId="{F3AC826F-C27F-495D-9C6B-EAF3DEB58C75}" destId="{FCFB8E17-CCE5-9143-B13A-81DC02E587D3}" srcOrd="8" destOrd="0" presId="urn:microsoft.com/office/officeart/2005/8/layout/hProcess11"/>
    <dgm:cxn modelId="{15C0ECE7-C74D-1B44-B573-C7BE71F3496F}" type="presParOf" srcId="{FCFB8E17-CCE5-9143-B13A-81DC02E587D3}" destId="{250E5C4C-D716-874D-BEF9-3A30C220E6F1}" srcOrd="0" destOrd="0" presId="urn:microsoft.com/office/officeart/2005/8/layout/hProcess11"/>
    <dgm:cxn modelId="{62E86E44-9D0F-4646-9F3F-CBCF3AD445CC}" type="presParOf" srcId="{FCFB8E17-CCE5-9143-B13A-81DC02E587D3}" destId="{F87DB3F5-5180-CA44-A64A-92A4CCB8B439}" srcOrd="1" destOrd="0" presId="urn:microsoft.com/office/officeart/2005/8/layout/hProcess11"/>
    <dgm:cxn modelId="{39BF360B-8DAA-644E-9345-30390967A226}" type="presParOf" srcId="{FCFB8E17-CCE5-9143-B13A-81DC02E587D3}" destId="{93F337D4-982D-124C-9504-366FC396E1C9}" srcOrd="2" destOrd="0" presId="urn:microsoft.com/office/officeart/2005/8/layout/hProcess11"/>
    <dgm:cxn modelId="{FA475D8D-695B-9941-8986-7433DFC2681F}" type="presParOf" srcId="{F3AC826F-C27F-495D-9C6B-EAF3DEB58C75}" destId="{7D19A23B-191B-42AB-9B86-58E4C62AA987}" srcOrd="9" destOrd="0" presId="urn:microsoft.com/office/officeart/2005/8/layout/hProcess11"/>
    <dgm:cxn modelId="{426EEE45-F5DF-D74F-9D65-B5192356BB5B}" type="presParOf" srcId="{F3AC826F-C27F-495D-9C6B-EAF3DEB58C75}" destId="{F9A0FACD-60F6-B44D-8CB7-D652678F903D}" srcOrd="10" destOrd="0" presId="urn:microsoft.com/office/officeart/2005/8/layout/hProcess11"/>
    <dgm:cxn modelId="{05A5672A-11DF-B24E-BF19-D05FCCDEBD6D}" type="presParOf" srcId="{F9A0FACD-60F6-B44D-8CB7-D652678F903D}" destId="{3EBDC9D7-B707-644C-BC0F-6E41742557A6}" srcOrd="0" destOrd="0" presId="urn:microsoft.com/office/officeart/2005/8/layout/hProcess11"/>
    <dgm:cxn modelId="{10DFDC1E-44BE-E442-8DE8-9A24323301D1}" type="presParOf" srcId="{F9A0FACD-60F6-B44D-8CB7-D652678F903D}" destId="{CC6CBB9C-EB89-5048-B9B1-D79CA61A0791}" srcOrd="1" destOrd="0" presId="urn:microsoft.com/office/officeart/2005/8/layout/hProcess11"/>
    <dgm:cxn modelId="{6EF99B5C-5095-3B4F-A223-66527525116A}" type="presParOf" srcId="{F9A0FACD-60F6-B44D-8CB7-D652678F903D}" destId="{3147E810-AE91-0B4E-BC68-377C10CB1A0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8CF95F-0DD7-4931-948F-5A1C9D0C4663}" type="doc">
      <dgm:prSet loTypeId="urn:microsoft.com/office/officeart/2008/layout/AlternatingHexagons" loCatId="list" qsTypeId="urn:microsoft.com/office/officeart/2009/2/quickstyle/3d8" qsCatId="3D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F4C993F4-F198-4270-B39F-56630B6B2CBE}">
      <dgm:prSet phldrT="[Text]" custT="1"/>
      <dgm:spPr/>
      <dgm:t>
        <a:bodyPr/>
        <a:lstStyle/>
        <a:p>
          <a:r>
            <a:rPr lang="en-US" sz="2000" dirty="0"/>
            <a:t>Policy</a:t>
          </a:r>
          <a:endParaRPr lang="en-US" sz="1700" dirty="0"/>
        </a:p>
      </dgm:t>
    </dgm:pt>
    <dgm:pt modelId="{1CEA0690-BD61-47B0-ACA7-C3DF87332EAC}" type="parTrans" cxnId="{1EB13683-3215-4E29-A537-C21071F30751}">
      <dgm:prSet/>
      <dgm:spPr/>
      <dgm:t>
        <a:bodyPr/>
        <a:lstStyle/>
        <a:p>
          <a:endParaRPr lang="en-US"/>
        </a:p>
      </dgm:t>
    </dgm:pt>
    <dgm:pt modelId="{8207FB35-9DE6-452C-9B70-6BEC3C1C21E1}" type="sibTrans" cxnId="{1EB13683-3215-4E29-A537-C21071F30751}">
      <dgm:prSet custT="1"/>
      <dgm:spPr/>
      <dgm:t>
        <a:bodyPr/>
        <a:lstStyle/>
        <a:p>
          <a:r>
            <a:rPr lang="en-US" sz="2000" dirty="0"/>
            <a:t>Policy</a:t>
          </a:r>
          <a:endParaRPr lang="en-US" sz="2500" dirty="0"/>
        </a:p>
      </dgm:t>
    </dgm:pt>
    <dgm:pt modelId="{8EB996B4-BCFF-49EB-945C-B67B6EDF897F}">
      <dgm:prSet phldrT="[Text]" phldr="1"/>
      <dgm:spPr/>
      <dgm:t>
        <a:bodyPr/>
        <a:lstStyle/>
        <a:p>
          <a:endParaRPr lang="en-US" dirty="0"/>
        </a:p>
      </dgm:t>
    </dgm:pt>
    <dgm:pt modelId="{512B2514-5371-483C-BCBD-459D4D677933}" type="parTrans" cxnId="{FB1F2A2B-D5F0-405F-A951-D6CAB572CBDE}">
      <dgm:prSet/>
      <dgm:spPr/>
      <dgm:t>
        <a:bodyPr/>
        <a:lstStyle/>
        <a:p>
          <a:endParaRPr lang="en-US"/>
        </a:p>
      </dgm:t>
    </dgm:pt>
    <dgm:pt modelId="{BD77959A-5BC7-464E-8045-084D74F1B05C}" type="sibTrans" cxnId="{FB1F2A2B-D5F0-405F-A951-D6CAB572CBDE}">
      <dgm:prSet/>
      <dgm:spPr/>
      <dgm:t>
        <a:bodyPr/>
        <a:lstStyle/>
        <a:p>
          <a:endParaRPr lang="en-US"/>
        </a:p>
      </dgm:t>
    </dgm:pt>
    <dgm:pt modelId="{BE49CD4B-CF0B-42FB-A291-CB4F168495BF}">
      <dgm:prSet phldrT="[Text]" custT="1"/>
      <dgm:spPr/>
      <dgm:t>
        <a:bodyPr/>
        <a:lstStyle/>
        <a:p>
          <a:r>
            <a:rPr lang="en-US" sz="2400" dirty="0" err="1"/>
            <a:t>Programme</a:t>
          </a:r>
          <a:endParaRPr lang="en-US" sz="1700" dirty="0"/>
        </a:p>
      </dgm:t>
    </dgm:pt>
    <dgm:pt modelId="{7AEECA2E-40BA-4179-91CF-72AC17CCD726}" type="parTrans" cxnId="{1B30B62D-9AE4-4941-B4B7-6E28B00D3636}">
      <dgm:prSet/>
      <dgm:spPr/>
      <dgm:t>
        <a:bodyPr/>
        <a:lstStyle/>
        <a:p>
          <a:endParaRPr lang="en-US"/>
        </a:p>
      </dgm:t>
    </dgm:pt>
    <dgm:pt modelId="{F62E6FE6-E79A-4613-BC07-AC696EA13604}" type="sibTrans" cxnId="{1B30B62D-9AE4-4941-B4B7-6E28B00D3636}">
      <dgm:prSet custT="1"/>
      <dgm:spPr/>
      <dgm:t>
        <a:bodyPr/>
        <a:lstStyle/>
        <a:p>
          <a:r>
            <a:rPr lang="en-US" sz="2800" dirty="0" err="1"/>
            <a:t>Programme</a:t>
          </a:r>
          <a:endParaRPr lang="en-US" sz="1900" dirty="0"/>
        </a:p>
      </dgm:t>
    </dgm:pt>
    <dgm:pt modelId="{B4DBB327-C205-46B6-AFE3-9A759325FD4A}">
      <dgm:prSet phldrT="[Text]" phldr="1"/>
      <dgm:spPr/>
      <dgm:t>
        <a:bodyPr/>
        <a:lstStyle/>
        <a:p>
          <a:endParaRPr lang="en-US" dirty="0"/>
        </a:p>
      </dgm:t>
    </dgm:pt>
    <dgm:pt modelId="{CE035E4D-2DC0-4E1A-AB1C-683C9E878A33}" type="parTrans" cxnId="{133C3762-CBB5-4B33-AF32-F2667D1D4866}">
      <dgm:prSet/>
      <dgm:spPr/>
      <dgm:t>
        <a:bodyPr/>
        <a:lstStyle/>
        <a:p>
          <a:endParaRPr lang="en-US"/>
        </a:p>
      </dgm:t>
    </dgm:pt>
    <dgm:pt modelId="{CDF6B4C6-D3B1-490C-9C30-918A1A5FBCBC}" type="sibTrans" cxnId="{133C3762-CBB5-4B33-AF32-F2667D1D4866}">
      <dgm:prSet/>
      <dgm:spPr/>
      <dgm:t>
        <a:bodyPr/>
        <a:lstStyle/>
        <a:p>
          <a:endParaRPr lang="en-US"/>
        </a:p>
      </dgm:t>
    </dgm:pt>
    <dgm:pt modelId="{87C8F842-BB7F-4E44-882F-CB164457F15A}">
      <dgm:prSet phldrT="[Text]" custT="1"/>
      <dgm:spPr/>
      <dgm:t>
        <a:bodyPr/>
        <a:lstStyle/>
        <a:p>
          <a:r>
            <a:rPr lang="en-US" sz="2500" dirty="0"/>
            <a:t>Project</a:t>
          </a:r>
        </a:p>
      </dgm:t>
    </dgm:pt>
    <dgm:pt modelId="{FB158F42-7250-4F51-8FC6-22BC6A8AD3C4}" type="parTrans" cxnId="{01372A47-7F6A-41FE-BEFB-84D2BE4DC881}">
      <dgm:prSet/>
      <dgm:spPr/>
      <dgm:t>
        <a:bodyPr/>
        <a:lstStyle/>
        <a:p>
          <a:endParaRPr lang="en-US"/>
        </a:p>
      </dgm:t>
    </dgm:pt>
    <dgm:pt modelId="{F2273E25-6FA4-4F29-B14D-F53CCAFD00C6}" type="sibTrans" cxnId="{01372A47-7F6A-41FE-BEFB-84D2BE4DC881}">
      <dgm:prSet custT="1"/>
      <dgm:spPr/>
      <dgm:t>
        <a:bodyPr/>
        <a:lstStyle/>
        <a:p>
          <a:r>
            <a:rPr lang="en-US" sz="2500" dirty="0"/>
            <a:t>Project</a:t>
          </a:r>
        </a:p>
      </dgm:t>
    </dgm:pt>
    <dgm:pt modelId="{47A39EB4-EE1F-42F2-813A-570636B043B8}">
      <dgm:prSet phldrT="[Text]" phldr="1"/>
      <dgm:spPr/>
      <dgm:t>
        <a:bodyPr/>
        <a:lstStyle/>
        <a:p>
          <a:endParaRPr lang="en-US" dirty="0"/>
        </a:p>
      </dgm:t>
    </dgm:pt>
    <dgm:pt modelId="{929DDF9B-FA6B-4282-AD56-0200961545DE}" type="parTrans" cxnId="{05262A24-B493-4309-A861-F70A1254A6F2}">
      <dgm:prSet/>
      <dgm:spPr/>
      <dgm:t>
        <a:bodyPr/>
        <a:lstStyle/>
        <a:p>
          <a:endParaRPr lang="en-US"/>
        </a:p>
      </dgm:t>
    </dgm:pt>
    <dgm:pt modelId="{85912D5E-6E45-4268-A76F-6BB1C1BDEC30}" type="sibTrans" cxnId="{05262A24-B493-4309-A861-F70A1254A6F2}">
      <dgm:prSet/>
      <dgm:spPr/>
      <dgm:t>
        <a:bodyPr/>
        <a:lstStyle/>
        <a:p>
          <a:endParaRPr lang="en-US"/>
        </a:p>
      </dgm:t>
    </dgm:pt>
    <dgm:pt modelId="{7630F2FE-2E89-496D-931A-EB7419F5ACE2}" type="pres">
      <dgm:prSet presAssocID="{1D8CF95F-0DD7-4931-948F-5A1C9D0C4663}" presName="Name0" presStyleCnt="0">
        <dgm:presLayoutVars>
          <dgm:chMax/>
          <dgm:chPref/>
          <dgm:dir/>
          <dgm:animLvl val="lvl"/>
        </dgm:presLayoutVars>
      </dgm:prSet>
      <dgm:spPr/>
    </dgm:pt>
    <dgm:pt modelId="{5A6B2479-4E93-48E5-BE85-69B33203CC01}" type="pres">
      <dgm:prSet presAssocID="{F4C993F4-F198-4270-B39F-56630B6B2CBE}" presName="composite" presStyleCnt="0"/>
      <dgm:spPr/>
    </dgm:pt>
    <dgm:pt modelId="{9372F45C-62AC-43DD-A746-DE586DEF1EE7}" type="pres">
      <dgm:prSet presAssocID="{F4C993F4-F198-4270-B39F-56630B6B2CBE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9C950A20-BE37-4035-8A8A-CF401E4B55B0}" type="pres">
      <dgm:prSet presAssocID="{F4C993F4-F198-4270-B39F-56630B6B2CBE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5D6FCBF-3DCD-40A8-8989-759AD69544F7}" type="pres">
      <dgm:prSet presAssocID="{F4C993F4-F198-4270-B39F-56630B6B2CBE}" presName="BalanceSpacing" presStyleCnt="0"/>
      <dgm:spPr/>
    </dgm:pt>
    <dgm:pt modelId="{3976EAFD-AD1D-42F8-83CA-988BEE0D829C}" type="pres">
      <dgm:prSet presAssocID="{F4C993F4-F198-4270-B39F-56630B6B2CBE}" presName="BalanceSpacing1" presStyleCnt="0"/>
      <dgm:spPr/>
    </dgm:pt>
    <dgm:pt modelId="{ADB27B14-45D4-42DF-ABDA-9931D61FD08F}" type="pres">
      <dgm:prSet presAssocID="{8207FB35-9DE6-452C-9B70-6BEC3C1C21E1}" presName="Accent1Text" presStyleLbl="node1" presStyleIdx="1" presStyleCnt="6"/>
      <dgm:spPr/>
    </dgm:pt>
    <dgm:pt modelId="{9539CF33-C9C5-41AD-A669-D7A4EE66A630}" type="pres">
      <dgm:prSet presAssocID="{8207FB35-9DE6-452C-9B70-6BEC3C1C21E1}" presName="spaceBetweenRectangles" presStyleCnt="0"/>
      <dgm:spPr/>
    </dgm:pt>
    <dgm:pt modelId="{4B5EAE12-4080-49F2-A86C-23288C9FD60D}" type="pres">
      <dgm:prSet presAssocID="{BE49CD4B-CF0B-42FB-A291-CB4F168495BF}" presName="composite" presStyleCnt="0"/>
      <dgm:spPr/>
    </dgm:pt>
    <dgm:pt modelId="{C954F7F6-3535-45A5-8133-F201FE802EFE}" type="pres">
      <dgm:prSet presAssocID="{BE49CD4B-CF0B-42FB-A291-CB4F168495BF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47BD8BD6-966A-4EA0-A607-A316D3B98DDD}" type="pres">
      <dgm:prSet presAssocID="{BE49CD4B-CF0B-42FB-A291-CB4F168495BF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D58E2B8E-9737-48DB-AAB0-EB83131CCAD4}" type="pres">
      <dgm:prSet presAssocID="{BE49CD4B-CF0B-42FB-A291-CB4F168495BF}" presName="BalanceSpacing" presStyleCnt="0"/>
      <dgm:spPr/>
    </dgm:pt>
    <dgm:pt modelId="{E0435D4D-E9F2-4568-8911-FE3D94546ED9}" type="pres">
      <dgm:prSet presAssocID="{BE49CD4B-CF0B-42FB-A291-CB4F168495BF}" presName="BalanceSpacing1" presStyleCnt="0"/>
      <dgm:spPr/>
    </dgm:pt>
    <dgm:pt modelId="{65E1CBEA-CA8C-4112-B888-F4A64CDFEBA7}" type="pres">
      <dgm:prSet presAssocID="{F62E6FE6-E79A-4613-BC07-AC696EA13604}" presName="Accent1Text" presStyleLbl="node1" presStyleIdx="3" presStyleCnt="6"/>
      <dgm:spPr/>
    </dgm:pt>
    <dgm:pt modelId="{66EE1240-3031-4A6F-B8B5-453D6AEDF05F}" type="pres">
      <dgm:prSet presAssocID="{F62E6FE6-E79A-4613-BC07-AC696EA13604}" presName="spaceBetweenRectangles" presStyleCnt="0"/>
      <dgm:spPr/>
    </dgm:pt>
    <dgm:pt modelId="{8A20431B-4DB1-43DB-88DE-9DC0572FAB08}" type="pres">
      <dgm:prSet presAssocID="{87C8F842-BB7F-4E44-882F-CB164457F15A}" presName="composite" presStyleCnt="0"/>
      <dgm:spPr/>
    </dgm:pt>
    <dgm:pt modelId="{69B42ABB-D32B-473F-B19C-B8F0774A037A}" type="pres">
      <dgm:prSet presAssocID="{87C8F842-BB7F-4E44-882F-CB164457F15A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4796BEF2-B97C-4561-97F8-4FFF3827914B}" type="pres">
      <dgm:prSet presAssocID="{87C8F842-BB7F-4E44-882F-CB164457F15A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22BC190F-F44B-46B2-94D5-5E65E44B4465}" type="pres">
      <dgm:prSet presAssocID="{87C8F842-BB7F-4E44-882F-CB164457F15A}" presName="BalanceSpacing" presStyleCnt="0"/>
      <dgm:spPr/>
    </dgm:pt>
    <dgm:pt modelId="{F0BF27A9-CCB3-40B2-9843-862BCDDAC22D}" type="pres">
      <dgm:prSet presAssocID="{87C8F842-BB7F-4E44-882F-CB164457F15A}" presName="BalanceSpacing1" presStyleCnt="0"/>
      <dgm:spPr/>
    </dgm:pt>
    <dgm:pt modelId="{B3EC2B94-31D9-4404-9FE6-A2D35F82EE08}" type="pres">
      <dgm:prSet presAssocID="{F2273E25-6FA4-4F29-B14D-F53CCAFD00C6}" presName="Accent1Text" presStyleLbl="node1" presStyleIdx="5" presStyleCnt="6"/>
      <dgm:spPr/>
    </dgm:pt>
  </dgm:ptLst>
  <dgm:cxnLst>
    <dgm:cxn modelId="{E4F7BF00-6D47-471E-B660-CFA536FB0535}" type="presOf" srcId="{47A39EB4-EE1F-42F2-813A-570636B043B8}" destId="{4796BEF2-B97C-4561-97F8-4FFF3827914B}" srcOrd="0" destOrd="0" presId="urn:microsoft.com/office/officeart/2008/layout/AlternatingHexagons"/>
    <dgm:cxn modelId="{9F0E6123-6C25-43B1-AB76-2B77D23067B4}" type="presOf" srcId="{F4C993F4-F198-4270-B39F-56630B6B2CBE}" destId="{9372F45C-62AC-43DD-A746-DE586DEF1EE7}" srcOrd="0" destOrd="0" presId="urn:microsoft.com/office/officeart/2008/layout/AlternatingHexagons"/>
    <dgm:cxn modelId="{05262A24-B493-4309-A861-F70A1254A6F2}" srcId="{87C8F842-BB7F-4E44-882F-CB164457F15A}" destId="{47A39EB4-EE1F-42F2-813A-570636B043B8}" srcOrd="0" destOrd="0" parTransId="{929DDF9B-FA6B-4282-AD56-0200961545DE}" sibTransId="{85912D5E-6E45-4268-A76F-6BB1C1BDEC30}"/>
    <dgm:cxn modelId="{9A950D26-8F0C-48EB-9C68-525D38542999}" type="presOf" srcId="{87C8F842-BB7F-4E44-882F-CB164457F15A}" destId="{69B42ABB-D32B-473F-B19C-B8F0774A037A}" srcOrd="0" destOrd="0" presId="urn:microsoft.com/office/officeart/2008/layout/AlternatingHexagons"/>
    <dgm:cxn modelId="{FB1F2A2B-D5F0-405F-A951-D6CAB572CBDE}" srcId="{F4C993F4-F198-4270-B39F-56630B6B2CBE}" destId="{8EB996B4-BCFF-49EB-945C-B67B6EDF897F}" srcOrd="0" destOrd="0" parTransId="{512B2514-5371-483C-BCBD-459D4D677933}" sibTransId="{BD77959A-5BC7-464E-8045-084D74F1B05C}"/>
    <dgm:cxn modelId="{1B30B62D-9AE4-4941-B4B7-6E28B00D3636}" srcId="{1D8CF95F-0DD7-4931-948F-5A1C9D0C4663}" destId="{BE49CD4B-CF0B-42FB-A291-CB4F168495BF}" srcOrd="1" destOrd="0" parTransId="{7AEECA2E-40BA-4179-91CF-72AC17CCD726}" sibTransId="{F62E6FE6-E79A-4613-BC07-AC696EA13604}"/>
    <dgm:cxn modelId="{1FF04130-E470-4FEA-B588-1C59DAA501E3}" type="presOf" srcId="{B4DBB327-C205-46B6-AFE3-9A759325FD4A}" destId="{47BD8BD6-966A-4EA0-A607-A316D3B98DDD}" srcOrd="0" destOrd="0" presId="urn:microsoft.com/office/officeart/2008/layout/AlternatingHexagons"/>
    <dgm:cxn modelId="{8CC77C34-38EA-4E52-A90F-D7E857B023B9}" type="presOf" srcId="{F2273E25-6FA4-4F29-B14D-F53CCAFD00C6}" destId="{B3EC2B94-31D9-4404-9FE6-A2D35F82EE08}" srcOrd="0" destOrd="0" presId="urn:microsoft.com/office/officeart/2008/layout/AlternatingHexagons"/>
    <dgm:cxn modelId="{133C3762-CBB5-4B33-AF32-F2667D1D4866}" srcId="{BE49CD4B-CF0B-42FB-A291-CB4F168495BF}" destId="{B4DBB327-C205-46B6-AFE3-9A759325FD4A}" srcOrd="0" destOrd="0" parTransId="{CE035E4D-2DC0-4E1A-AB1C-683C9E878A33}" sibTransId="{CDF6B4C6-D3B1-490C-9C30-918A1A5FBCBC}"/>
    <dgm:cxn modelId="{A4E01D64-44F2-4EDE-AC21-42AC0B17AC97}" type="presOf" srcId="{BE49CD4B-CF0B-42FB-A291-CB4F168495BF}" destId="{C954F7F6-3535-45A5-8133-F201FE802EFE}" srcOrd="0" destOrd="0" presId="urn:microsoft.com/office/officeart/2008/layout/AlternatingHexagons"/>
    <dgm:cxn modelId="{01372A47-7F6A-41FE-BEFB-84D2BE4DC881}" srcId="{1D8CF95F-0DD7-4931-948F-5A1C9D0C4663}" destId="{87C8F842-BB7F-4E44-882F-CB164457F15A}" srcOrd="2" destOrd="0" parTransId="{FB158F42-7250-4F51-8FC6-22BC6A8AD3C4}" sibTransId="{F2273E25-6FA4-4F29-B14D-F53CCAFD00C6}"/>
    <dgm:cxn modelId="{1EB13683-3215-4E29-A537-C21071F30751}" srcId="{1D8CF95F-0DD7-4931-948F-5A1C9D0C4663}" destId="{F4C993F4-F198-4270-B39F-56630B6B2CBE}" srcOrd="0" destOrd="0" parTransId="{1CEA0690-BD61-47B0-ACA7-C3DF87332EAC}" sibTransId="{8207FB35-9DE6-452C-9B70-6BEC3C1C21E1}"/>
    <dgm:cxn modelId="{4E5F258B-32F0-48AF-AC69-0C1F2BB9CFB3}" type="presOf" srcId="{F62E6FE6-E79A-4613-BC07-AC696EA13604}" destId="{65E1CBEA-CA8C-4112-B888-F4A64CDFEBA7}" srcOrd="0" destOrd="0" presId="urn:microsoft.com/office/officeart/2008/layout/AlternatingHexagons"/>
    <dgm:cxn modelId="{0AC67598-6636-4C55-9BD3-49A3EBAED33B}" type="presOf" srcId="{8EB996B4-BCFF-49EB-945C-B67B6EDF897F}" destId="{9C950A20-BE37-4035-8A8A-CF401E4B55B0}" srcOrd="0" destOrd="0" presId="urn:microsoft.com/office/officeart/2008/layout/AlternatingHexagons"/>
    <dgm:cxn modelId="{469C359D-06A8-4CC9-B329-CAAAF0929C40}" type="presOf" srcId="{8207FB35-9DE6-452C-9B70-6BEC3C1C21E1}" destId="{ADB27B14-45D4-42DF-ABDA-9931D61FD08F}" srcOrd="0" destOrd="0" presId="urn:microsoft.com/office/officeart/2008/layout/AlternatingHexagons"/>
    <dgm:cxn modelId="{440D24E2-0C82-4AD8-B8F9-1F89D876A99F}" type="presOf" srcId="{1D8CF95F-0DD7-4931-948F-5A1C9D0C4663}" destId="{7630F2FE-2E89-496D-931A-EB7419F5ACE2}" srcOrd="0" destOrd="0" presId="urn:microsoft.com/office/officeart/2008/layout/AlternatingHexagons"/>
    <dgm:cxn modelId="{01042D31-D1E6-47ED-96AA-D87228CD2AA3}" type="presParOf" srcId="{7630F2FE-2E89-496D-931A-EB7419F5ACE2}" destId="{5A6B2479-4E93-48E5-BE85-69B33203CC01}" srcOrd="0" destOrd="0" presId="urn:microsoft.com/office/officeart/2008/layout/AlternatingHexagons"/>
    <dgm:cxn modelId="{6DCDDFDE-24C2-4B35-94FE-C06D4EADB539}" type="presParOf" srcId="{5A6B2479-4E93-48E5-BE85-69B33203CC01}" destId="{9372F45C-62AC-43DD-A746-DE586DEF1EE7}" srcOrd="0" destOrd="0" presId="urn:microsoft.com/office/officeart/2008/layout/AlternatingHexagons"/>
    <dgm:cxn modelId="{E94BF1C4-226B-4034-8334-6676E888D196}" type="presParOf" srcId="{5A6B2479-4E93-48E5-BE85-69B33203CC01}" destId="{9C950A20-BE37-4035-8A8A-CF401E4B55B0}" srcOrd="1" destOrd="0" presId="urn:microsoft.com/office/officeart/2008/layout/AlternatingHexagons"/>
    <dgm:cxn modelId="{537F434D-8C23-4769-9FAE-065C053AB40C}" type="presParOf" srcId="{5A6B2479-4E93-48E5-BE85-69B33203CC01}" destId="{15D6FCBF-3DCD-40A8-8989-759AD69544F7}" srcOrd="2" destOrd="0" presId="urn:microsoft.com/office/officeart/2008/layout/AlternatingHexagons"/>
    <dgm:cxn modelId="{065D9C13-4AB1-4C6C-9AD7-733F3E10BB7D}" type="presParOf" srcId="{5A6B2479-4E93-48E5-BE85-69B33203CC01}" destId="{3976EAFD-AD1D-42F8-83CA-988BEE0D829C}" srcOrd="3" destOrd="0" presId="urn:microsoft.com/office/officeart/2008/layout/AlternatingHexagons"/>
    <dgm:cxn modelId="{305BA833-8D3A-494C-8687-3B28FADB26A7}" type="presParOf" srcId="{5A6B2479-4E93-48E5-BE85-69B33203CC01}" destId="{ADB27B14-45D4-42DF-ABDA-9931D61FD08F}" srcOrd="4" destOrd="0" presId="urn:microsoft.com/office/officeart/2008/layout/AlternatingHexagons"/>
    <dgm:cxn modelId="{92675561-E982-459E-AFC3-1A114046BA5F}" type="presParOf" srcId="{7630F2FE-2E89-496D-931A-EB7419F5ACE2}" destId="{9539CF33-C9C5-41AD-A669-D7A4EE66A630}" srcOrd="1" destOrd="0" presId="urn:microsoft.com/office/officeart/2008/layout/AlternatingHexagons"/>
    <dgm:cxn modelId="{FE6E43EC-B546-46FF-B1C2-AAFF2C965CE0}" type="presParOf" srcId="{7630F2FE-2E89-496D-931A-EB7419F5ACE2}" destId="{4B5EAE12-4080-49F2-A86C-23288C9FD60D}" srcOrd="2" destOrd="0" presId="urn:microsoft.com/office/officeart/2008/layout/AlternatingHexagons"/>
    <dgm:cxn modelId="{F708890B-012A-44F6-8FFB-9F6213DDA972}" type="presParOf" srcId="{4B5EAE12-4080-49F2-A86C-23288C9FD60D}" destId="{C954F7F6-3535-45A5-8133-F201FE802EFE}" srcOrd="0" destOrd="0" presId="urn:microsoft.com/office/officeart/2008/layout/AlternatingHexagons"/>
    <dgm:cxn modelId="{DEA9C077-F789-48A9-A6AE-02BEA9542689}" type="presParOf" srcId="{4B5EAE12-4080-49F2-A86C-23288C9FD60D}" destId="{47BD8BD6-966A-4EA0-A607-A316D3B98DDD}" srcOrd="1" destOrd="0" presId="urn:microsoft.com/office/officeart/2008/layout/AlternatingHexagons"/>
    <dgm:cxn modelId="{94BE3B2A-FC02-4C68-92A0-B517A44C3920}" type="presParOf" srcId="{4B5EAE12-4080-49F2-A86C-23288C9FD60D}" destId="{D58E2B8E-9737-48DB-AAB0-EB83131CCAD4}" srcOrd="2" destOrd="0" presId="urn:microsoft.com/office/officeart/2008/layout/AlternatingHexagons"/>
    <dgm:cxn modelId="{F368C4C6-4E8E-4BC8-A26E-B7EF22361C89}" type="presParOf" srcId="{4B5EAE12-4080-49F2-A86C-23288C9FD60D}" destId="{E0435D4D-E9F2-4568-8911-FE3D94546ED9}" srcOrd="3" destOrd="0" presId="urn:microsoft.com/office/officeart/2008/layout/AlternatingHexagons"/>
    <dgm:cxn modelId="{D1C6FAA3-78A0-4A3D-BB2A-E4E935BC868A}" type="presParOf" srcId="{4B5EAE12-4080-49F2-A86C-23288C9FD60D}" destId="{65E1CBEA-CA8C-4112-B888-F4A64CDFEBA7}" srcOrd="4" destOrd="0" presId="urn:microsoft.com/office/officeart/2008/layout/AlternatingHexagons"/>
    <dgm:cxn modelId="{20D3324B-DE4C-432B-A68C-B6C244C091D7}" type="presParOf" srcId="{7630F2FE-2E89-496D-931A-EB7419F5ACE2}" destId="{66EE1240-3031-4A6F-B8B5-453D6AEDF05F}" srcOrd="3" destOrd="0" presId="urn:microsoft.com/office/officeart/2008/layout/AlternatingHexagons"/>
    <dgm:cxn modelId="{A19D01AC-D3B6-4BD3-B703-095B3A3EE917}" type="presParOf" srcId="{7630F2FE-2E89-496D-931A-EB7419F5ACE2}" destId="{8A20431B-4DB1-43DB-88DE-9DC0572FAB08}" srcOrd="4" destOrd="0" presId="urn:microsoft.com/office/officeart/2008/layout/AlternatingHexagons"/>
    <dgm:cxn modelId="{9C0536B2-3563-4CCA-9962-764AECA7B57D}" type="presParOf" srcId="{8A20431B-4DB1-43DB-88DE-9DC0572FAB08}" destId="{69B42ABB-D32B-473F-B19C-B8F0774A037A}" srcOrd="0" destOrd="0" presId="urn:microsoft.com/office/officeart/2008/layout/AlternatingHexagons"/>
    <dgm:cxn modelId="{A377F899-3158-4C5D-B68E-90C09A36FFFC}" type="presParOf" srcId="{8A20431B-4DB1-43DB-88DE-9DC0572FAB08}" destId="{4796BEF2-B97C-4561-97F8-4FFF3827914B}" srcOrd="1" destOrd="0" presId="urn:microsoft.com/office/officeart/2008/layout/AlternatingHexagons"/>
    <dgm:cxn modelId="{F130E094-492E-43D2-A445-FAAC8982D8E6}" type="presParOf" srcId="{8A20431B-4DB1-43DB-88DE-9DC0572FAB08}" destId="{22BC190F-F44B-46B2-94D5-5E65E44B4465}" srcOrd="2" destOrd="0" presId="urn:microsoft.com/office/officeart/2008/layout/AlternatingHexagons"/>
    <dgm:cxn modelId="{B6F063BE-9409-4921-A1C3-279D542AD75E}" type="presParOf" srcId="{8A20431B-4DB1-43DB-88DE-9DC0572FAB08}" destId="{F0BF27A9-CCB3-40B2-9843-862BCDDAC22D}" srcOrd="3" destOrd="0" presId="urn:microsoft.com/office/officeart/2008/layout/AlternatingHexagons"/>
    <dgm:cxn modelId="{24E8F6C6-01B6-4B6F-97E6-7D4A910F8F41}" type="presParOf" srcId="{8A20431B-4DB1-43DB-88DE-9DC0572FAB08}" destId="{B3EC2B94-31D9-4404-9FE6-A2D35F82EE0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EB14A-268B-4523-90E6-0ED1402ABF4A}">
      <dsp:nvSpPr>
        <dsp:cNvPr id="0" name=""/>
        <dsp:cNvSpPr/>
      </dsp:nvSpPr>
      <dsp:spPr>
        <a:xfrm>
          <a:off x="0" y="505139"/>
          <a:ext cx="8556625" cy="1242409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F5B1CC-C0A2-4660-A1C0-C334A13A53F4}">
      <dsp:nvSpPr>
        <dsp:cNvPr id="0" name=""/>
        <dsp:cNvSpPr/>
      </dsp:nvSpPr>
      <dsp:spPr>
        <a:xfrm>
          <a:off x="606" y="187252"/>
          <a:ext cx="1383109" cy="555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Project </a:t>
          </a:r>
          <a:r>
            <a:rPr lang="de-DE" sz="1400" kern="1200" dirty="0" err="1"/>
            <a:t>start</a:t>
          </a:r>
          <a:r>
            <a:rPr lang="de-DE" sz="1400" kern="1200" dirty="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SI PLUS </a:t>
          </a:r>
        </a:p>
      </dsp:txBody>
      <dsp:txXfrm>
        <a:off x="606" y="187252"/>
        <a:ext cx="1383109" cy="555839"/>
      </dsp:txXfrm>
    </dsp:sp>
    <dsp:sp modelId="{FD676799-8D0F-4957-AE24-9A97B6724F6D}">
      <dsp:nvSpPr>
        <dsp:cNvPr id="0" name=""/>
        <dsp:cNvSpPr/>
      </dsp:nvSpPr>
      <dsp:spPr>
        <a:xfrm>
          <a:off x="513746" y="957747"/>
          <a:ext cx="249237" cy="249237"/>
        </a:xfrm>
        <a:prstGeom prst="donu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4CAF99-E41C-594C-97F3-64BE398E1C0F}">
      <dsp:nvSpPr>
        <dsp:cNvPr id="0" name=""/>
        <dsp:cNvSpPr/>
      </dsp:nvSpPr>
      <dsp:spPr>
        <a:xfrm>
          <a:off x="1419312" y="1495424"/>
          <a:ext cx="681542" cy="996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400" kern="1200" dirty="0"/>
        </a:p>
      </dsp:txBody>
      <dsp:txXfrm>
        <a:off x="1419312" y="1495424"/>
        <a:ext cx="681542" cy="996950"/>
      </dsp:txXfrm>
    </dsp:sp>
    <dsp:sp modelId="{56A46DFA-B4EA-8640-92AC-954A50824BBF}">
      <dsp:nvSpPr>
        <dsp:cNvPr id="0" name=""/>
        <dsp:cNvSpPr/>
      </dsp:nvSpPr>
      <dsp:spPr>
        <a:xfrm>
          <a:off x="1262062" y="970702"/>
          <a:ext cx="249237" cy="2492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B23F8-2A88-AD4F-802F-7DF2AC4EF7BC}">
      <dsp:nvSpPr>
        <dsp:cNvPr id="0" name=""/>
        <dsp:cNvSpPr/>
      </dsp:nvSpPr>
      <dsp:spPr>
        <a:xfrm>
          <a:off x="2066069" y="58989"/>
          <a:ext cx="1127666" cy="755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Research on SI in Austria</a:t>
          </a:r>
        </a:p>
      </dsp:txBody>
      <dsp:txXfrm>
        <a:off x="2066069" y="58989"/>
        <a:ext cx="1127666" cy="755807"/>
      </dsp:txXfrm>
    </dsp:sp>
    <dsp:sp modelId="{A57E0D84-C1E2-D94E-9C63-7829CD46D5C2}">
      <dsp:nvSpPr>
        <dsp:cNvPr id="0" name=""/>
        <dsp:cNvSpPr/>
      </dsp:nvSpPr>
      <dsp:spPr>
        <a:xfrm>
          <a:off x="2696535" y="963756"/>
          <a:ext cx="249237" cy="24923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2624B-177D-3441-82FC-FE7040BC0C7D}">
      <dsp:nvSpPr>
        <dsp:cNvPr id="0" name=""/>
        <dsp:cNvSpPr/>
      </dsp:nvSpPr>
      <dsp:spPr>
        <a:xfrm>
          <a:off x="3813224" y="1481041"/>
          <a:ext cx="2689742" cy="843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 err="1">
              <a:solidFill>
                <a:schemeClr val="bg1"/>
              </a:solidFill>
            </a:rPr>
            <a:t>n</a:t>
          </a:r>
          <a:r>
            <a:rPr lang="de-DE" sz="1400" kern="1200" dirty="0">
              <a:solidFill>
                <a:schemeClr val="bg1"/>
              </a:solidFill>
            </a:rPr>
            <a:t> AT</a:t>
          </a:r>
        </a:p>
      </dsp:txBody>
      <dsp:txXfrm>
        <a:off x="3813224" y="1481041"/>
        <a:ext cx="2689742" cy="843629"/>
      </dsp:txXfrm>
    </dsp:sp>
    <dsp:sp modelId="{ECC7D418-FF6A-6C43-85AB-A93D83612FD0}">
      <dsp:nvSpPr>
        <dsp:cNvPr id="0" name=""/>
        <dsp:cNvSpPr/>
      </dsp:nvSpPr>
      <dsp:spPr>
        <a:xfrm>
          <a:off x="5403960" y="944714"/>
          <a:ext cx="241446" cy="24923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E5C4C-D716-874D-BEF9-3A30C220E6F1}">
      <dsp:nvSpPr>
        <dsp:cNvPr id="0" name=""/>
        <dsp:cNvSpPr/>
      </dsp:nvSpPr>
      <dsp:spPr>
        <a:xfrm>
          <a:off x="6685770" y="99410"/>
          <a:ext cx="962719" cy="676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Final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Toolbox</a:t>
          </a:r>
        </a:p>
      </dsp:txBody>
      <dsp:txXfrm>
        <a:off x="6685770" y="99410"/>
        <a:ext cx="962719" cy="676988"/>
      </dsp:txXfrm>
    </dsp:sp>
    <dsp:sp modelId="{F87DB3F5-5180-CA44-A64A-92A4CCB8B439}">
      <dsp:nvSpPr>
        <dsp:cNvPr id="0" name=""/>
        <dsp:cNvSpPr/>
      </dsp:nvSpPr>
      <dsp:spPr>
        <a:xfrm>
          <a:off x="6386003" y="940455"/>
          <a:ext cx="249237" cy="2492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BDC9D7-B707-644C-BC0F-6E41742557A6}">
      <dsp:nvSpPr>
        <dsp:cNvPr id="0" name=""/>
        <dsp:cNvSpPr/>
      </dsp:nvSpPr>
      <dsp:spPr>
        <a:xfrm>
          <a:off x="6444238" y="1435717"/>
          <a:ext cx="681542" cy="996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solidFill>
                <a:srgbClr val="51C70A"/>
              </a:solidFill>
            </a:rPr>
            <a:t>Calls IB</a:t>
          </a:r>
        </a:p>
      </dsp:txBody>
      <dsp:txXfrm>
        <a:off x="6444238" y="1435717"/>
        <a:ext cx="681542" cy="996950"/>
      </dsp:txXfrm>
    </dsp:sp>
    <dsp:sp modelId="{CC6CBB9C-EB89-5048-B9B1-D79CA61A0791}">
      <dsp:nvSpPr>
        <dsp:cNvPr id="0" name=""/>
        <dsp:cNvSpPr/>
      </dsp:nvSpPr>
      <dsp:spPr>
        <a:xfrm>
          <a:off x="7197044" y="940455"/>
          <a:ext cx="249237" cy="2492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72F45C-62AC-43DD-A746-DE586DEF1EE7}">
      <dsp:nvSpPr>
        <dsp:cNvPr id="0" name=""/>
        <dsp:cNvSpPr/>
      </dsp:nvSpPr>
      <dsp:spPr>
        <a:xfrm rot="5400000">
          <a:off x="2157340" y="128288"/>
          <a:ext cx="1415244" cy="123126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Policy</a:t>
          </a:r>
          <a:endParaRPr lang="en-US" sz="1700" kern="1200" dirty="0"/>
        </a:p>
      </dsp:txBody>
      <dsp:txXfrm rot="-5400000">
        <a:off x="2441203" y="256839"/>
        <a:ext cx="847518" cy="974160"/>
      </dsp:txXfrm>
    </dsp:sp>
    <dsp:sp modelId="{9C950A20-BE37-4035-8A8A-CF401E4B55B0}">
      <dsp:nvSpPr>
        <dsp:cNvPr id="0" name=""/>
        <dsp:cNvSpPr/>
      </dsp:nvSpPr>
      <dsp:spPr>
        <a:xfrm>
          <a:off x="3517956" y="319346"/>
          <a:ext cx="1579412" cy="849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3517956" y="319346"/>
        <a:ext cx="1579412" cy="849146"/>
      </dsp:txXfrm>
    </dsp:sp>
    <dsp:sp modelId="{ADB27B14-45D4-42DF-ABDA-9931D61FD08F}">
      <dsp:nvSpPr>
        <dsp:cNvPr id="0" name=""/>
        <dsp:cNvSpPr/>
      </dsp:nvSpPr>
      <dsp:spPr>
        <a:xfrm rot="5400000">
          <a:off x="827577" y="128288"/>
          <a:ext cx="1415244" cy="123126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16471"/>
            <a:satOff val="-177"/>
            <a:lumOff val="468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Policy</a:t>
          </a:r>
          <a:endParaRPr lang="en-US" sz="2500" kern="1200" dirty="0"/>
        </a:p>
      </dsp:txBody>
      <dsp:txXfrm rot="-5400000">
        <a:off x="1111440" y="256839"/>
        <a:ext cx="847518" cy="974160"/>
      </dsp:txXfrm>
    </dsp:sp>
    <dsp:sp modelId="{C954F7F6-3535-45A5-8133-F201FE802EFE}">
      <dsp:nvSpPr>
        <dsp:cNvPr id="0" name=""/>
        <dsp:cNvSpPr/>
      </dsp:nvSpPr>
      <dsp:spPr>
        <a:xfrm rot="5400000">
          <a:off x="1489911" y="1329547"/>
          <a:ext cx="1415244" cy="123126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32941"/>
            <a:satOff val="-353"/>
            <a:lumOff val="936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Programme</a:t>
          </a:r>
          <a:endParaRPr lang="en-US" sz="1700" kern="1200" dirty="0"/>
        </a:p>
      </dsp:txBody>
      <dsp:txXfrm rot="-5400000">
        <a:off x="1773774" y="1458098"/>
        <a:ext cx="847518" cy="974160"/>
      </dsp:txXfrm>
    </dsp:sp>
    <dsp:sp modelId="{47BD8BD6-966A-4EA0-A607-A316D3B98DDD}">
      <dsp:nvSpPr>
        <dsp:cNvPr id="0" name=""/>
        <dsp:cNvSpPr/>
      </dsp:nvSpPr>
      <dsp:spPr>
        <a:xfrm>
          <a:off x="2490" y="1520605"/>
          <a:ext cx="1528463" cy="849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2490" y="1520605"/>
        <a:ext cx="1528463" cy="849146"/>
      </dsp:txXfrm>
    </dsp:sp>
    <dsp:sp modelId="{65E1CBEA-CA8C-4112-B888-F4A64CDFEBA7}">
      <dsp:nvSpPr>
        <dsp:cNvPr id="0" name=""/>
        <dsp:cNvSpPr/>
      </dsp:nvSpPr>
      <dsp:spPr>
        <a:xfrm rot="5400000">
          <a:off x="2819675" y="1329547"/>
          <a:ext cx="1415244" cy="123126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49412"/>
            <a:satOff val="-530"/>
            <a:lumOff val="1404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Programme</a:t>
          </a:r>
          <a:endParaRPr lang="en-US" sz="1900" kern="1200" dirty="0"/>
        </a:p>
      </dsp:txBody>
      <dsp:txXfrm rot="-5400000">
        <a:off x="3103538" y="1458098"/>
        <a:ext cx="847518" cy="974160"/>
      </dsp:txXfrm>
    </dsp:sp>
    <dsp:sp modelId="{69B42ABB-D32B-473F-B19C-B8F0774A037A}">
      <dsp:nvSpPr>
        <dsp:cNvPr id="0" name=""/>
        <dsp:cNvSpPr/>
      </dsp:nvSpPr>
      <dsp:spPr>
        <a:xfrm rot="5400000">
          <a:off x="2157340" y="2530806"/>
          <a:ext cx="1415244" cy="123126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65882"/>
            <a:satOff val="-706"/>
            <a:lumOff val="1873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Project</a:t>
          </a:r>
        </a:p>
      </dsp:txBody>
      <dsp:txXfrm rot="-5400000">
        <a:off x="2441203" y="2659357"/>
        <a:ext cx="847518" cy="974160"/>
      </dsp:txXfrm>
    </dsp:sp>
    <dsp:sp modelId="{4796BEF2-B97C-4561-97F8-4FFF3827914B}">
      <dsp:nvSpPr>
        <dsp:cNvPr id="0" name=""/>
        <dsp:cNvSpPr/>
      </dsp:nvSpPr>
      <dsp:spPr>
        <a:xfrm>
          <a:off x="3517956" y="2721864"/>
          <a:ext cx="1579412" cy="849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3517956" y="2721864"/>
        <a:ext cx="1579412" cy="849146"/>
      </dsp:txXfrm>
    </dsp:sp>
    <dsp:sp modelId="{B3EC2B94-31D9-4404-9FE6-A2D35F82EE08}">
      <dsp:nvSpPr>
        <dsp:cNvPr id="0" name=""/>
        <dsp:cNvSpPr/>
      </dsp:nvSpPr>
      <dsp:spPr>
        <a:xfrm rot="5400000">
          <a:off x="827577" y="2530806"/>
          <a:ext cx="1415244" cy="123126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82353"/>
            <a:satOff val="-883"/>
            <a:lumOff val="2341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Project</a:t>
          </a:r>
        </a:p>
      </dsp:txBody>
      <dsp:txXfrm rot="-5400000">
        <a:off x="1111440" y="2659357"/>
        <a:ext cx="847518" cy="974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f775a0d4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f775a0d4a_1_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0362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f775a0d4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f775a0d4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7928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f775a0d4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f775a0d4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531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f775a0d4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f775a0d4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8198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f775a0d4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f775a0d4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437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68691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8730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021c1af1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021c1af1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489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847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/>
          </a:p>
          <a:p>
            <a:pPr marL="171450" indent="-171450">
              <a:buFontTx/>
              <a:buChar char="-"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F783-29CF-0A40-A357-1453B63EA96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6642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31645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2820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a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397" y="1352995"/>
            <a:ext cx="7543800" cy="452627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22001" y="593679"/>
            <a:ext cx="6561188" cy="83933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250" b="0" i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AT" dirty="0"/>
              <a:t>Hier steht die Subheadline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0" hasCustomPrompt="1"/>
          </p:nvPr>
        </p:nvSpPr>
        <p:spPr>
          <a:xfrm>
            <a:off x="522000" y="2192331"/>
            <a:ext cx="8100000" cy="24930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650"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de-AT" dirty="0"/>
              <a:t>Hier steht langer Text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F0296D0-CD04-D1C8-FD0D-7E52FE1755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83189" y="221072"/>
            <a:ext cx="1891144" cy="6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62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060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4" y="691468"/>
            <a:ext cx="8207375" cy="363561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/>
        <p:txBody>
          <a:bodyPr/>
          <a:lstStyle>
            <a:lvl1pPr marL="270000" indent="-270000">
              <a:buClr>
                <a:schemeClr val="tx1"/>
              </a:buClr>
              <a:buFont typeface="+mj-lt"/>
              <a:buAutoNum type="arabicPeriod"/>
              <a:defRPr>
                <a:latin typeface="+mn-lt"/>
              </a:defRPr>
            </a:lvl1pPr>
            <a:lvl2pPr marL="270000" indent="-270000">
              <a:buClr>
                <a:schemeClr val="tx1"/>
              </a:buClr>
              <a:buFont typeface="+mj-lt"/>
              <a:buAutoNum type="arabicPeriod"/>
              <a:defRPr/>
            </a:lvl2pPr>
            <a:lvl3pPr marL="270000" indent="-270000">
              <a:buClr>
                <a:schemeClr val="tx1"/>
              </a:buClr>
              <a:buFont typeface="+mj-lt"/>
              <a:buAutoNum type="arabicPeriod"/>
              <a:defRPr/>
            </a:lvl3pPr>
            <a:lvl4pPr marL="270000" indent="-270000">
              <a:buClr>
                <a:schemeClr val="tx1"/>
              </a:buClr>
              <a:buFont typeface="+mj-lt"/>
              <a:buAutoNum type="arabicPeriod"/>
              <a:defRPr/>
            </a:lvl4pPr>
            <a:lvl5pPr marL="270000" indent="-270000">
              <a:buClr>
                <a:schemeClr val="tx1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0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3518453" y="2892287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2938735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5" r:id="rId3"/>
    <p:sldLayoutId id="2147483656" r:id="rId4"/>
    <p:sldLayoutId id="2147483657" r:id="rId5"/>
    <p:sldLayoutId id="2147483661" r:id="rId6"/>
    <p:sldLayoutId id="2147483662" r:id="rId7"/>
    <p:sldLayoutId id="2147483663" r:id="rId8"/>
    <p:sldLayoutId id="2147483664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slide" Target="slide7.xml"/><Relationship Id="rId3" Type="http://schemas.openxmlformats.org/officeDocument/2006/relationships/image" Target="../media/image6.png"/><Relationship Id="rId21" Type="http://schemas.openxmlformats.org/officeDocument/2006/relationships/slide" Target="slide10.xm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slide" Target="slide6.xml"/><Relationship Id="rId25" Type="http://schemas.openxmlformats.org/officeDocument/2006/relationships/slide" Target="slide15.xml"/><Relationship Id="rId2" Type="http://schemas.openxmlformats.org/officeDocument/2006/relationships/image" Target="../media/image5.png"/><Relationship Id="rId16" Type="http://schemas.openxmlformats.org/officeDocument/2006/relationships/slide" Target="slide5.xml"/><Relationship Id="rId20" Type="http://schemas.openxmlformats.org/officeDocument/2006/relationships/slide" Target="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slide" Target="slide13.xml"/><Relationship Id="rId5" Type="http://schemas.openxmlformats.org/officeDocument/2006/relationships/image" Target="../media/image8.png"/><Relationship Id="rId15" Type="http://schemas.openxmlformats.org/officeDocument/2006/relationships/slide" Target="slide4.xml"/><Relationship Id="rId23" Type="http://schemas.openxmlformats.org/officeDocument/2006/relationships/slide" Target="slide12.xml"/><Relationship Id="rId10" Type="http://schemas.openxmlformats.org/officeDocument/2006/relationships/image" Target="../media/image13.png"/><Relationship Id="rId19" Type="http://schemas.openxmlformats.org/officeDocument/2006/relationships/slide" Target="slide8.xml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slide" Target="slide3.xml"/><Relationship Id="rId22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jp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i.plus/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rsocialresearch.at/" TargetMode="External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hyperlink" Target="https://si.pl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1074599" y="1672789"/>
            <a:ext cx="69948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hu-HU" sz="1800" dirty="0"/>
          </a:p>
          <a:p>
            <a:pPr algn="ctr"/>
            <a:r>
              <a:rPr lang="hu-HU" sz="2000" b="1" dirty="0" err="1"/>
              <a:t>Social</a:t>
            </a:r>
            <a:r>
              <a:rPr lang="hu-HU" sz="2000" b="1" dirty="0"/>
              <a:t> </a:t>
            </a:r>
            <a:r>
              <a:rPr lang="hu-HU" sz="2000" b="1" dirty="0" err="1"/>
              <a:t>Innovation</a:t>
            </a:r>
            <a:r>
              <a:rPr lang="hu-HU" sz="2000" b="1" dirty="0"/>
              <a:t> Plus – </a:t>
            </a:r>
            <a:r>
              <a:rPr lang="hu-HU" sz="2000" b="1" dirty="0" err="1"/>
              <a:t>Competence</a:t>
            </a:r>
            <a:r>
              <a:rPr lang="hu-HU" sz="2000" b="1" dirty="0"/>
              <a:t> </a:t>
            </a:r>
            <a:r>
              <a:rPr lang="hu-HU" sz="2000" b="1" dirty="0" err="1"/>
              <a:t>Centres</a:t>
            </a:r>
            <a:endParaRPr lang="hu-HU" sz="2000" b="1" dirty="0"/>
          </a:p>
          <a:p>
            <a:pPr algn="ctr"/>
            <a:endParaRPr lang="hu-HU" sz="1800" dirty="0"/>
          </a:p>
          <a:p>
            <a:pPr algn="ctr"/>
            <a:r>
              <a:rPr lang="de-AT" sz="1600" dirty="0"/>
              <a:t>Jörg Mirtl</a:t>
            </a:r>
          </a:p>
          <a:p>
            <a:pPr algn="ctr"/>
            <a:r>
              <a:rPr lang="de-AT" sz="1600" dirty="0"/>
              <a:t>L&amp;R </a:t>
            </a:r>
            <a:r>
              <a:rPr lang="de-AT" sz="1600" dirty="0" err="1"/>
              <a:t>Social</a:t>
            </a:r>
            <a:r>
              <a:rPr lang="de-AT" sz="1600" dirty="0"/>
              <a:t> Research, Vienna</a:t>
            </a:r>
          </a:p>
          <a:p>
            <a:pPr algn="ctr"/>
            <a:r>
              <a:rPr lang="de-AT" sz="1600" dirty="0"/>
              <a:t>Budapest, 3 </a:t>
            </a:r>
            <a:r>
              <a:rPr lang="de-AT" sz="1600" dirty="0" err="1"/>
              <a:t>July</a:t>
            </a:r>
            <a:r>
              <a:rPr lang="de-AT" sz="1600" dirty="0"/>
              <a:t> 2023</a:t>
            </a:r>
            <a:endParaRPr lang="en-GB" sz="16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391" y="4601011"/>
            <a:ext cx="2289976" cy="480426"/>
          </a:xfrm>
          <a:prstGeom prst="rect">
            <a:avLst/>
          </a:prstGeom>
        </p:spPr>
      </p:pic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93767265-8673-0263-9ECD-377EBFA0BE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43971"/>
          <a:stretch/>
        </p:blipFill>
        <p:spPr>
          <a:xfrm>
            <a:off x="2620313" y="200892"/>
            <a:ext cx="3731996" cy="1569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F0296D0-CD04-D1C8-FD0D-7E52FE175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38" y="4478655"/>
            <a:ext cx="1891144" cy="6648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8198EE3-BC2F-963F-CA0B-945956220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Contents</a:t>
            </a:r>
            <a:endParaRPr lang="en-US" dirty="0"/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5" name="Zusammenfassungszoom 4">
                <a:extLst>
                  <a:ext uri="{FF2B5EF4-FFF2-40B4-BE49-F238E27FC236}">
                    <a16:creationId xmlns:a16="http://schemas.microsoft.com/office/drawing/2014/main" id="{0A9EF957-B1E8-81C9-5BAA-501229A5E6E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6552688"/>
                  </p:ext>
                </p:extLst>
              </p:nvPr>
            </p:nvGraphicFramePr>
            <p:xfrm>
              <a:off x="311699" y="1448972"/>
              <a:ext cx="8628893" cy="3235741"/>
            </p:xfrm>
            <a:graphic>
              <a:graphicData uri="http://schemas.microsoft.com/office/powerpoint/2016/summaryzoom">
                <psuz:summaryZm>
                  <psuz:summaryZmObj sectionId="{5E58AB71-62E4-4712-BBC2-1679E2058DCF}">
                    <psuz:zmPr id="{1E53DF92-CAB6-4E6D-893A-317E505B7883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765918" y="97072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1AEF78E0-8027-4351-BE2C-F6E9B5E05A37}">
                    <psuz:zmPr id="{52DE7794-313A-4712-AE20-4251C52612A4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2556361" y="97072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CFDE70BB-B298-435C-8A1F-90EEE64171DB}">
                    <psuz:zmPr id="{EF6C60CA-425F-4579-923A-D5FC62160571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4346804" y="97072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72B85F50-EC74-40C2-AA8E-9969479C56B4}">
                    <psuz:zmPr id="{D0DB3288-8507-40E2-A9DD-0832AF3A44D6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137247" y="97072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26C8B433-2B37-4104-B6F6-AF132851604F}">
                    <psuz:zmPr id="{A574E7D4-B2D8-46EB-A11E-4A4F69E41392}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765918" y="1132509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B826F140-D4E5-450D-A541-9C4A6B404B9B}">
                    <psuz:zmPr id="{F51B8D2A-DAA3-482D-84B5-8883E1C04208}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2556361" y="1132509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3968F9D2-A3D2-44C5-A353-7EFD4B4BDADF}">
                    <psuz:zmPr id="{1EBFCBCC-DFD3-4D73-84BF-9075C381BF78}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4346804" y="1132509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ACFCF342-2D39-4752-A121-327687BEC4A7}">
                    <psuz:zmPr id="{DBA826CA-42A8-440C-8237-A43EECEA8D20}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137247" y="1132509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6E1BE2C3-7840-43F4-B351-E74DEAA20002}">
                    <psuz:zmPr id="{F3BBA9E2-2DC5-407F-A93B-68817D461919}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765918" y="2167946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41FD6928-4619-4C3E-BA03-DC05C56BA47B}">
                    <psuz:zmPr id="{CFCA4176-225F-4709-946C-18348BE72AB0}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2556361" y="2167946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AD0442B7-92D6-41F3-B752-2B4A51F2F6E9}">
                    <psuz:zmPr id="{B201EE1B-4C25-4CA2-9F92-D3B7EC1281DA}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4346804" y="2167946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E1DE9213-DAEA-4AA9-8BC9-C9969F63248F}">
                    <psuz:zmPr id="{0CA7A594-6A67-473A-AD3C-7AC07966EEB1}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137247" y="2167946"/>
                          <a:ext cx="1725728" cy="9707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5" name="Zusammenfassungszoom 4">
                <a:extLst>
                  <a:ext uri="{FF2B5EF4-FFF2-40B4-BE49-F238E27FC236}">
                    <a16:creationId xmlns:a16="http://schemas.microsoft.com/office/drawing/2014/main" id="{0A9EF957-B1E8-81C9-5BAA-501229A5E6EB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311699" y="1448972"/>
                <a:ext cx="8628893" cy="3235741"/>
                <a:chOff x="311699" y="1448972"/>
                <a:chExt cx="8628893" cy="3235741"/>
              </a:xfrm>
            </p:grpSpPr>
            <p:pic>
              <p:nvPicPr>
                <p:cNvPr id="8" name="Grafik 8">
                  <a:hlinkClick r:id="rId14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077617" y="1546044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9" name="Grafik 9">
                  <a:hlinkClick r:id="rId15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68060" y="1546044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0" name="Grafik 10">
                  <a:hlinkClick r:id="rId16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58503" y="1546044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1" name="Grafik 11">
                  <a:hlinkClick r:id="rId17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448946" y="1546044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2" name="Grafik 12">
                  <a:hlinkClick r:id="rId1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77617" y="2581481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3" name="Grafik 13">
                  <a:hlinkClick r:id="rId1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68060" y="2581481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4" name="Grafik 14">
                  <a:hlinkClick r:id="rId20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658503" y="2581481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5" name="Grafik 15">
                  <a:hlinkClick r:id="rId21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48946" y="2581481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6" name="Grafik 16">
                  <a:hlinkClick r:id="rId22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77617" y="3616918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7" name="Grafik 17">
                  <a:hlinkClick r:id="rId23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68060" y="3616918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8" name="Grafik 18">
                  <a:hlinkClick r:id="rId24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58503" y="3616918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9" name="Grafik 19">
                  <a:hlinkClick r:id="rId25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448946" y="3616918"/>
                  <a:ext cx="1725728" cy="97072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1934769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0578C6-346A-47E1-0836-3E28CBA7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Social</a:t>
            </a:r>
            <a:r>
              <a:rPr lang="de-DE" dirty="0"/>
              <a:t> Innovation?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F638F8-53C4-972C-5F18-34B72A6E1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"... an activity that is social in </a:t>
            </a:r>
            <a:r>
              <a:rPr lang="en-US" b="1" dirty="0">
                <a:solidFill>
                  <a:schemeClr val="tx1"/>
                </a:solidFill>
              </a:rPr>
              <a:t>both its objectives and its means</a:t>
            </a:r>
            <a:r>
              <a:rPr lang="en-US" dirty="0">
                <a:solidFill>
                  <a:schemeClr val="tx1"/>
                </a:solidFill>
              </a:rPr>
              <a:t>, in particular an activity that relates to the development and implementation of new ideas for products, services, processes and models that simultaneously meets a social need and creates </a:t>
            </a:r>
            <a:r>
              <a:rPr lang="en-US" b="1" dirty="0">
                <a:solidFill>
                  <a:schemeClr val="tx1"/>
                </a:solidFill>
              </a:rPr>
              <a:t>new social relationships or collaborations </a:t>
            </a:r>
            <a:r>
              <a:rPr lang="en-US" dirty="0">
                <a:solidFill>
                  <a:schemeClr val="tx1"/>
                </a:solidFill>
              </a:rPr>
              <a:t>between public organizations, civil society organizations or private organizations, thereby benefiting society and giving a new dynamism to its potential for action." </a:t>
            </a:r>
          </a:p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(ESF Regulation 2021/1057 ) </a:t>
            </a:r>
          </a:p>
        </p:txBody>
      </p:sp>
    </p:spTree>
    <p:extLst>
      <p:ext uri="{BB962C8B-B14F-4D97-AF65-F5344CB8AC3E}">
        <p14:creationId xmlns:p14="http://schemas.microsoft.com/office/powerpoint/2010/main" val="4057116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Key Facts 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2188396" y="1152475"/>
            <a:ext cx="6643904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SI PLUS – Competence Centre for Social Innovation</a:t>
            </a: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Duration:  May 2021 </a:t>
            </a:r>
            <a:r>
              <a:rPr lang="de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to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July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2023 </a:t>
            </a:r>
            <a:endParaRPr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Geographical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Coverage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: 8 Countries</a:t>
            </a: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Lead Partner: L&amp;R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Social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Research, Austria in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cooperation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with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the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project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partner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arbeit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plus</a:t>
            </a:r>
            <a:endParaRPr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Transnational Partners: IFKA Hungary, ESF Managing Authority Slovakia, SDA </a:t>
            </a:r>
            <a:r>
              <a:rPr lang="de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Bulgaria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endParaRPr lang="de-AT"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Associated Partners: 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ENSIE and the ESF MA of Baden-Württemberg, Croatia </a:t>
            </a:r>
            <a:r>
              <a:rPr lang="de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and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Slovenia</a:t>
            </a:r>
            <a:endParaRPr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7C7385F-B85A-4BE5-A2EC-39A33E3A5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055" y="214239"/>
            <a:ext cx="1781245" cy="1034271"/>
          </a:xfrm>
          <a:prstGeom prst="rect">
            <a:avLst/>
          </a:prstGeom>
        </p:spPr>
      </p:pic>
      <p:pic>
        <p:nvPicPr>
          <p:cNvPr id="6" name="Kép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82" y="1914525"/>
            <a:ext cx="2035714" cy="153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6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65F2A51-2E6B-48EB-968E-37DD856B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922" y="73227"/>
            <a:ext cx="1160751" cy="67398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18632" y="172052"/>
            <a:ext cx="830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dirty="0" err="1"/>
              <a:t>Social</a:t>
            </a:r>
            <a:r>
              <a:rPr lang="de-AT" sz="2000" b="1" dirty="0"/>
              <a:t> Innovation Plus - </a:t>
            </a:r>
            <a:r>
              <a:rPr lang="hu-HU" sz="2000" b="1" dirty="0"/>
              <a:t>Key facts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391" y="4601011"/>
            <a:ext cx="2289976" cy="48042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2" r="10198" b="2523"/>
          <a:stretch/>
        </p:blipFill>
        <p:spPr>
          <a:xfrm>
            <a:off x="2730499" y="1657351"/>
            <a:ext cx="3714751" cy="2495550"/>
          </a:xfrm>
          <a:prstGeom prst="rect">
            <a:avLst/>
          </a:prstGeom>
        </p:spPr>
      </p:pic>
      <p:pic>
        <p:nvPicPr>
          <p:cNvPr id="1026" name="Picture 2" descr="Ministry for Social Affairs and Integration, Baden-Württemberg, Germany - Associated Partn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631" y="-1617019"/>
            <a:ext cx="132287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zövegdoboz 16"/>
          <p:cNvSpPr txBox="1"/>
          <p:nvPr/>
        </p:nvSpPr>
        <p:spPr>
          <a:xfrm>
            <a:off x="153858" y="703244"/>
            <a:ext cx="33806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300" b="1" dirty="0"/>
              <a:t>Duration: </a:t>
            </a:r>
            <a:r>
              <a:rPr lang="de-AT" sz="1300" dirty="0"/>
              <a:t>1 May </a:t>
            </a:r>
            <a:r>
              <a:rPr lang="hu-HU" sz="1300" dirty="0"/>
              <a:t>2020 </a:t>
            </a:r>
            <a:r>
              <a:rPr lang="de-AT" sz="1300" dirty="0"/>
              <a:t>–</a:t>
            </a:r>
            <a:r>
              <a:rPr lang="hu-HU" sz="1300" dirty="0"/>
              <a:t> 30</a:t>
            </a:r>
            <a:r>
              <a:rPr lang="de-AT" sz="1300" dirty="0"/>
              <a:t> </a:t>
            </a:r>
            <a:r>
              <a:rPr lang="de-AT" sz="1300" dirty="0" err="1"/>
              <a:t>July</a:t>
            </a:r>
            <a:r>
              <a:rPr lang="de-AT" sz="1300" dirty="0"/>
              <a:t> </a:t>
            </a:r>
            <a:r>
              <a:rPr lang="hu-HU" sz="1300" dirty="0"/>
              <a:t>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300" b="1" dirty="0" err="1"/>
              <a:t>Partnership</a:t>
            </a:r>
            <a:r>
              <a:rPr lang="hu-HU" sz="1300" b="1" dirty="0"/>
              <a:t>: </a:t>
            </a:r>
            <a:r>
              <a:rPr lang="hu-HU" sz="1300" dirty="0"/>
              <a:t>1 LP, 4 </a:t>
            </a:r>
            <a:r>
              <a:rPr lang="hu-HU" sz="1300" dirty="0" err="1"/>
              <a:t>PPs</a:t>
            </a:r>
            <a:r>
              <a:rPr lang="hu-HU" sz="1300" dirty="0"/>
              <a:t>, 4 </a:t>
            </a:r>
            <a:r>
              <a:rPr lang="hu-HU" sz="1300" dirty="0" err="1"/>
              <a:t>ASPs</a:t>
            </a:r>
            <a:endParaRPr lang="hu-HU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300" b="1" dirty="0" err="1"/>
              <a:t>Geographical</a:t>
            </a:r>
            <a:r>
              <a:rPr lang="hu-HU" sz="1300" b="1" dirty="0"/>
              <a:t> </a:t>
            </a:r>
            <a:r>
              <a:rPr lang="hu-HU" sz="1300" b="1" dirty="0" err="1"/>
              <a:t>coverage</a:t>
            </a:r>
            <a:r>
              <a:rPr lang="hu-HU" sz="1300" b="1" dirty="0"/>
              <a:t>: </a:t>
            </a:r>
            <a:r>
              <a:rPr lang="hu-HU" sz="1300" dirty="0"/>
              <a:t>8 </a:t>
            </a:r>
            <a:r>
              <a:rPr lang="hu-HU" sz="1300" dirty="0" err="1"/>
              <a:t>countries</a:t>
            </a:r>
            <a:endParaRPr lang="hu-HU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/>
          </a:p>
        </p:txBody>
      </p:sp>
      <p:grpSp>
        <p:nvGrpSpPr>
          <p:cNvPr id="45" name="Csoportba foglalás 44"/>
          <p:cNvGrpSpPr/>
          <p:nvPr/>
        </p:nvGrpSpPr>
        <p:grpSpPr>
          <a:xfrm>
            <a:off x="3450641" y="737465"/>
            <a:ext cx="1108659" cy="1910485"/>
            <a:chOff x="3450641" y="737465"/>
            <a:chExt cx="1108659" cy="1910485"/>
          </a:xfrm>
        </p:grpSpPr>
        <p:pic>
          <p:nvPicPr>
            <p:cNvPr id="7" name="Kép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94801" y="996823"/>
              <a:ext cx="367708" cy="401170"/>
            </a:xfrm>
            <a:prstGeom prst="rect">
              <a:avLst/>
            </a:prstGeom>
          </p:spPr>
        </p:pic>
        <p:cxnSp>
          <p:nvCxnSpPr>
            <p:cNvPr id="19" name="Egyenes összekötő 18"/>
            <p:cNvCxnSpPr>
              <a:stCxn id="7" idx="2"/>
            </p:cNvCxnSpPr>
            <p:nvPr/>
          </p:nvCxnSpPr>
          <p:spPr>
            <a:xfrm>
              <a:off x="3678655" y="1397993"/>
              <a:ext cx="880645" cy="124995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Szövegdoboz 27"/>
            <p:cNvSpPr txBox="1"/>
            <p:nvPr/>
          </p:nvSpPr>
          <p:spPr>
            <a:xfrm flipH="1">
              <a:off x="3450641" y="737465"/>
              <a:ext cx="44958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hu-HU" sz="1200" dirty="0"/>
                <a:t>LP</a:t>
              </a:r>
              <a:endParaRPr lang="en-GB" sz="1200" dirty="0"/>
            </a:p>
          </p:txBody>
        </p:sp>
      </p:grpSp>
      <p:grpSp>
        <p:nvGrpSpPr>
          <p:cNvPr id="46" name="Csoportba foglalás 45"/>
          <p:cNvGrpSpPr/>
          <p:nvPr/>
        </p:nvGrpSpPr>
        <p:grpSpPr>
          <a:xfrm>
            <a:off x="3937936" y="740845"/>
            <a:ext cx="822993" cy="1907105"/>
            <a:chOff x="3937936" y="740845"/>
            <a:chExt cx="822993" cy="1907105"/>
          </a:xfrm>
        </p:grpSpPr>
        <p:pic>
          <p:nvPicPr>
            <p:cNvPr id="1028" name="Picture 4" descr="Arbeit Plus - Partner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7936" y="987630"/>
              <a:ext cx="822993" cy="393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Egyenes összekötő 20"/>
            <p:cNvCxnSpPr>
              <a:stCxn id="1028" idx="2"/>
            </p:cNvCxnSpPr>
            <p:nvPr/>
          </p:nvCxnSpPr>
          <p:spPr>
            <a:xfrm>
              <a:off x="4349433" y="1380952"/>
              <a:ext cx="209867" cy="126699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Szövegdoboz 31"/>
            <p:cNvSpPr txBox="1"/>
            <p:nvPr/>
          </p:nvSpPr>
          <p:spPr>
            <a:xfrm flipH="1">
              <a:off x="4008443" y="740845"/>
              <a:ext cx="51494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hu-HU" sz="1200" dirty="0"/>
                <a:t>PP1</a:t>
              </a:r>
              <a:endParaRPr lang="en-GB" sz="1200" dirty="0"/>
            </a:p>
          </p:txBody>
        </p:sp>
      </p:grpSp>
      <p:grpSp>
        <p:nvGrpSpPr>
          <p:cNvPr id="47" name="Csoportba foglalás 46"/>
          <p:cNvGrpSpPr/>
          <p:nvPr/>
        </p:nvGrpSpPr>
        <p:grpSpPr>
          <a:xfrm>
            <a:off x="4673600" y="735584"/>
            <a:ext cx="1599077" cy="1912366"/>
            <a:chOff x="4673600" y="735584"/>
            <a:chExt cx="1599077" cy="1912366"/>
          </a:xfrm>
        </p:grpSpPr>
        <p:pic>
          <p:nvPicPr>
            <p:cNvPr id="13" name="Kép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52026" y="1005112"/>
              <a:ext cx="1220651" cy="358357"/>
            </a:xfrm>
            <a:prstGeom prst="rect">
              <a:avLst/>
            </a:prstGeom>
          </p:spPr>
        </p:pic>
        <p:cxnSp>
          <p:nvCxnSpPr>
            <p:cNvPr id="23" name="Egyenes összekötő 22"/>
            <p:cNvCxnSpPr>
              <a:stCxn id="13" idx="2"/>
            </p:cNvCxnSpPr>
            <p:nvPr/>
          </p:nvCxnSpPr>
          <p:spPr>
            <a:xfrm flipH="1">
              <a:off x="4673600" y="1363469"/>
              <a:ext cx="988752" cy="128448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zövegdoboz 32"/>
            <p:cNvSpPr txBox="1"/>
            <p:nvPr/>
          </p:nvSpPr>
          <p:spPr>
            <a:xfrm flipH="1">
              <a:off x="5494926" y="735584"/>
              <a:ext cx="51494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hu-HU" sz="1200" dirty="0"/>
                <a:t>PP2</a:t>
              </a:r>
              <a:endParaRPr lang="en-GB" sz="1200" dirty="0"/>
            </a:p>
          </p:txBody>
        </p:sp>
      </p:grpSp>
      <p:grpSp>
        <p:nvGrpSpPr>
          <p:cNvPr id="48" name="Csoportba foglalás 47"/>
          <p:cNvGrpSpPr/>
          <p:nvPr/>
        </p:nvGrpSpPr>
        <p:grpSpPr>
          <a:xfrm>
            <a:off x="4965700" y="1498944"/>
            <a:ext cx="2451708" cy="1294928"/>
            <a:chOff x="4965700" y="1498944"/>
            <a:chExt cx="2451708" cy="1294928"/>
          </a:xfrm>
        </p:grpSpPr>
        <p:pic>
          <p:nvPicPr>
            <p:cNvPr id="11" name="Kép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630175" y="1775943"/>
              <a:ext cx="787233" cy="195709"/>
            </a:xfrm>
            <a:prstGeom prst="rect">
              <a:avLst/>
            </a:prstGeom>
          </p:spPr>
        </p:pic>
        <p:cxnSp>
          <p:nvCxnSpPr>
            <p:cNvPr id="25" name="Egyenes összekötő 24"/>
            <p:cNvCxnSpPr>
              <a:stCxn id="11" idx="1"/>
            </p:cNvCxnSpPr>
            <p:nvPr/>
          </p:nvCxnSpPr>
          <p:spPr>
            <a:xfrm flipH="1">
              <a:off x="4965700" y="1873798"/>
              <a:ext cx="1664475" cy="92007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Szövegdoboz 33"/>
            <p:cNvSpPr txBox="1"/>
            <p:nvPr/>
          </p:nvSpPr>
          <p:spPr>
            <a:xfrm flipH="1">
              <a:off x="6766317" y="1498944"/>
              <a:ext cx="51494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hu-HU" sz="1200" dirty="0"/>
                <a:t>PP3</a:t>
              </a:r>
              <a:endParaRPr lang="en-GB" sz="1200" dirty="0"/>
            </a:p>
          </p:txBody>
        </p:sp>
      </p:grpSp>
      <p:grpSp>
        <p:nvGrpSpPr>
          <p:cNvPr id="50" name="Csoportba foglalás 49"/>
          <p:cNvGrpSpPr/>
          <p:nvPr/>
        </p:nvGrpSpPr>
        <p:grpSpPr>
          <a:xfrm>
            <a:off x="5662352" y="3421736"/>
            <a:ext cx="2089577" cy="594807"/>
            <a:chOff x="5662352" y="3421736"/>
            <a:chExt cx="2089577" cy="594807"/>
          </a:xfrm>
        </p:grpSpPr>
        <p:pic>
          <p:nvPicPr>
            <p:cNvPr id="14" name="Kép 1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30175" y="3698735"/>
              <a:ext cx="1121754" cy="317808"/>
            </a:xfrm>
            <a:prstGeom prst="rect">
              <a:avLst/>
            </a:prstGeom>
          </p:spPr>
        </p:pic>
        <p:cxnSp>
          <p:nvCxnSpPr>
            <p:cNvPr id="27" name="Egyenes összekötő 26"/>
            <p:cNvCxnSpPr>
              <a:stCxn id="14" idx="1"/>
            </p:cNvCxnSpPr>
            <p:nvPr/>
          </p:nvCxnSpPr>
          <p:spPr>
            <a:xfrm flipH="1" flipV="1">
              <a:off x="5662352" y="3803650"/>
              <a:ext cx="967823" cy="5398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Szövegdoboz 34"/>
            <p:cNvSpPr txBox="1"/>
            <p:nvPr/>
          </p:nvSpPr>
          <p:spPr>
            <a:xfrm flipH="1">
              <a:off x="6933578" y="3421736"/>
              <a:ext cx="51494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hu-HU" sz="1200" dirty="0"/>
                <a:t>PP4</a:t>
              </a:r>
              <a:endParaRPr lang="en-GB" sz="1200" dirty="0"/>
            </a:p>
          </p:txBody>
        </p:sp>
      </p:grpSp>
      <p:grpSp>
        <p:nvGrpSpPr>
          <p:cNvPr id="49" name="Csoportba foglalás 48"/>
          <p:cNvGrpSpPr/>
          <p:nvPr/>
        </p:nvGrpSpPr>
        <p:grpSpPr>
          <a:xfrm>
            <a:off x="1538145" y="1643338"/>
            <a:ext cx="1459055" cy="669632"/>
            <a:chOff x="1538145" y="1643338"/>
            <a:chExt cx="1459055" cy="669632"/>
          </a:xfrm>
        </p:grpSpPr>
        <p:pic>
          <p:nvPicPr>
            <p:cNvPr id="15" name="Kép 1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538145" y="1873797"/>
              <a:ext cx="1046304" cy="439173"/>
            </a:xfrm>
            <a:prstGeom prst="rect">
              <a:avLst/>
            </a:prstGeom>
          </p:spPr>
        </p:pic>
        <p:sp>
          <p:nvSpPr>
            <p:cNvPr id="36" name="Szövegdoboz 35"/>
            <p:cNvSpPr txBox="1"/>
            <p:nvPr/>
          </p:nvSpPr>
          <p:spPr>
            <a:xfrm flipH="1">
              <a:off x="1805473" y="1643338"/>
              <a:ext cx="6039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hu-HU" sz="1200" dirty="0"/>
                <a:t>ASP1</a:t>
              </a:r>
              <a:endParaRPr lang="en-GB" sz="1200" dirty="0"/>
            </a:p>
          </p:txBody>
        </p:sp>
        <p:cxnSp>
          <p:nvCxnSpPr>
            <p:cNvPr id="30" name="Egyenes összekötő 29"/>
            <p:cNvCxnSpPr>
              <a:stCxn id="15" idx="3"/>
            </p:cNvCxnSpPr>
            <p:nvPr/>
          </p:nvCxnSpPr>
          <p:spPr>
            <a:xfrm flipV="1">
              <a:off x="2584449" y="2005709"/>
              <a:ext cx="412751" cy="87675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Csoportba foglalás 52"/>
          <p:cNvGrpSpPr/>
          <p:nvPr/>
        </p:nvGrpSpPr>
        <p:grpSpPr>
          <a:xfrm>
            <a:off x="1439443" y="2478756"/>
            <a:ext cx="2122757" cy="1577591"/>
            <a:chOff x="1439443" y="2478756"/>
            <a:chExt cx="2122757" cy="1577591"/>
          </a:xfrm>
        </p:grpSpPr>
        <p:pic>
          <p:nvPicPr>
            <p:cNvPr id="9" name="Kép 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439443" y="3658931"/>
              <a:ext cx="1149911" cy="397416"/>
            </a:xfrm>
            <a:prstGeom prst="rect">
              <a:avLst/>
            </a:prstGeom>
          </p:spPr>
        </p:pic>
        <p:sp>
          <p:nvSpPr>
            <p:cNvPr id="37" name="Szövegdoboz 36"/>
            <p:cNvSpPr txBox="1"/>
            <p:nvPr/>
          </p:nvSpPr>
          <p:spPr>
            <a:xfrm flipH="1">
              <a:off x="1710667" y="3381932"/>
              <a:ext cx="6039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hu-HU" sz="1200" dirty="0"/>
                <a:t>ASP2</a:t>
              </a:r>
              <a:endParaRPr lang="en-GB" sz="1200" dirty="0"/>
            </a:p>
          </p:txBody>
        </p:sp>
        <p:cxnSp>
          <p:nvCxnSpPr>
            <p:cNvPr id="40" name="Egyenes összekötő 39"/>
            <p:cNvCxnSpPr>
              <a:stCxn id="9" idx="3"/>
            </p:cNvCxnSpPr>
            <p:nvPr/>
          </p:nvCxnSpPr>
          <p:spPr>
            <a:xfrm flipV="1">
              <a:off x="2589354" y="2478756"/>
              <a:ext cx="972846" cy="1378883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Csoportba foglalás 51"/>
          <p:cNvGrpSpPr/>
          <p:nvPr/>
        </p:nvGrpSpPr>
        <p:grpSpPr>
          <a:xfrm>
            <a:off x="2749794" y="3124200"/>
            <a:ext cx="1599638" cy="1693951"/>
            <a:chOff x="2749794" y="3124200"/>
            <a:chExt cx="1599638" cy="1693951"/>
          </a:xfrm>
        </p:grpSpPr>
        <p:pic>
          <p:nvPicPr>
            <p:cNvPr id="12" name="Kép 11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749794" y="4318687"/>
              <a:ext cx="1599638" cy="256192"/>
            </a:xfrm>
            <a:prstGeom prst="rect">
              <a:avLst/>
            </a:prstGeom>
          </p:spPr>
        </p:pic>
        <p:sp>
          <p:nvSpPr>
            <p:cNvPr id="38" name="Szövegdoboz 37"/>
            <p:cNvSpPr txBox="1"/>
            <p:nvPr/>
          </p:nvSpPr>
          <p:spPr>
            <a:xfrm flipH="1">
              <a:off x="3247633" y="4541152"/>
              <a:ext cx="6039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hu-HU" sz="1200" dirty="0"/>
                <a:t>ASP3</a:t>
              </a:r>
              <a:endParaRPr lang="en-GB" sz="1200" dirty="0"/>
            </a:p>
          </p:txBody>
        </p:sp>
        <p:cxnSp>
          <p:nvCxnSpPr>
            <p:cNvPr id="42" name="Egyenes összekötő 41"/>
            <p:cNvCxnSpPr>
              <a:stCxn id="12" idx="0"/>
            </p:cNvCxnSpPr>
            <p:nvPr/>
          </p:nvCxnSpPr>
          <p:spPr>
            <a:xfrm flipV="1">
              <a:off x="3549613" y="3124200"/>
              <a:ext cx="726464" cy="1194487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Csoportba foglalás 50"/>
          <p:cNvGrpSpPr/>
          <p:nvPr/>
        </p:nvGrpSpPr>
        <p:grpSpPr>
          <a:xfrm>
            <a:off x="4490577" y="3168197"/>
            <a:ext cx="2389678" cy="1696187"/>
            <a:chOff x="4490577" y="3168197"/>
            <a:chExt cx="2389678" cy="1696187"/>
          </a:xfrm>
        </p:grpSpPr>
        <p:pic>
          <p:nvPicPr>
            <p:cNvPr id="8" name="Kép 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052026" y="4352980"/>
              <a:ext cx="1828229" cy="248031"/>
            </a:xfrm>
            <a:prstGeom prst="rect">
              <a:avLst/>
            </a:prstGeom>
          </p:spPr>
        </p:pic>
        <p:sp>
          <p:nvSpPr>
            <p:cNvPr id="39" name="Szövegdoboz 38"/>
            <p:cNvSpPr txBox="1"/>
            <p:nvPr/>
          </p:nvSpPr>
          <p:spPr>
            <a:xfrm flipH="1">
              <a:off x="5679794" y="4587385"/>
              <a:ext cx="6039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hu-HU" sz="1200" dirty="0"/>
                <a:t>ASP4</a:t>
              </a:r>
              <a:endParaRPr lang="en-GB" sz="1200" dirty="0"/>
            </a:p>
          </p:txBody>
        </p:sp>
        <p:cxnSp>
          <p:nvCxnSpPr>
            <p:cNvPr id="44" name="Egyenes összekötő 43"/>
            <p:cNvCxnSpPr>
              <a:stCxn id="8" idx="0"/>
            </p:cNvCxnSpPr>
            <p:nvPr/>
          </p:nvCxnSpPr>
          <p:spPr>
            <a:xfrm flipH="1" flipV="1">
              <a:off x="4490577" y="3168197"/>
              <a:ext cx="1475564" cy="1184783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590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65F2A51-2E6B-48EB-968E-37DD856B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542" y="55399"/>
            <a:ext cx="1160751" cy="67398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98922" y="809158"/>
            <a:ext cx="8301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2400" b="1" dirty="0"/>
          </a:p>
          <a:p>
            <a:endParaRPr lang="hu-HU" sz="24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391" y="4601011"/>
            <a:ext cx="2289976" cy="48042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42671" y="150488"/>
            <a:ext cx="830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err="1"/>
              <a:t>Common</a:t>
            </a:r>
            <a:r>
              <a:rPr lang="hu-HU" sz="2000" b="1" dirty="0"/>
              <a:t> </a:t>
            </a:r>
            <a:r>
              <a:rPr lang="hu-HU" sz="2000" b="1" dirty="0" err="1"/>
              <a:t>targets</a:t>
            </a:r>
            <a:endParaRPr lang="hu-HU" sz="2000" b="1" dirty="0"/>
          </a:p>
        </p:txBody>
      </p:sp>
      <p:sp>
        <p:nvSpPr>
          <p:cNvPr id="7" name="Lekerekített téglalap 6"/>
          <p:cNvSpPr/>
          <p:nvPr/>
        </p:nvSpPr>
        <p:spPr>
          <a:xfrm>
            <a:off x="389860" y="700185"/>
            <a:ext cx="3332313" cy="1268258"/>
          </a:xfrm>
          <a:prstGeom prst="roundRect">
            <a:avLst/>
          </a:prstGeom>
          <a:solidFill>
            <a:srgbClr val="D91A2B"/>
          </a:solidFill>
          <a:ln>
            <a:solidFill>
              <a:srgbClr val="DA1B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err="1"/>
              <a:t>Mapping</a:t>
            </a:r>
            <a:r>
              <a:rPr lang="hu-HU" sz="1200" b="1" dirty="0"/>
              <a:t> of </a:t>
            </a:r>
            <a:r>
              <a:rPr lang="hu-HU" sz="1200" b="1" dirty="0" err="1"/>
              <a:t>social</a:t>
            </a:r>
            <a:r>
              <a:rPr lang="hu-HU" sz="1200" b="1" dirty="0"/>
              <a:t> </a:t>
            </a:r>
            <a:r>
              <a:rPr lang="hu-HU" sz="1200" b="1" dirty="0" err="1"/>
              <a:t>innovation</a:t>
            </a:r>
            <a:r>
              <a:rPr lang="hu-HU" sz="1200" b="1" dirty="0"/>
              <a:t> </a:t>
            </a:r>
            <a:r>
              <a:rPr lang="hu-HU" sz="1200" b="1" dirty="0" err="1"/>
              <a:t>ecosystems</a:t>
            </a:r>
            <a:endParaRPr lang="hu-HU" sz="1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/>
              <a:t>Harmonized</a:t>
            </a:r>
            <a:r>
              <a:rPr lang="hu-HU" sz="1200" dirty="0"/>
              <a:t> </a:t>
            </a:r>
            <a:r>
              <a:rPr lang="hu-HU" sz="1200" dirty="0" err="1"/>
              <a:t>methodology</a:t>
            </a:r>
            <a:r>
              <a:rPr lang="hu-HU" sz="1200" dirty="0"/>
              <a:t> (</a:t>
            </a:r>
            <a:r>
              <a:rPr lang="hu-HU" sz="1200" dirty="0" err="1"/>
              <a:t>Joint</a:t>
            </a:r>
            <a:r>
              <a:rPr lang="hu-HU" sz="1200" dirty="0"/>
              <a:t> </a:t>
            </a:r>
            <a:r>
              <a:rPr lang="hu-HU" sz="1200" dirty="0" err="1"/>
              <a:t>survey</a:t>
            </a:r>
            <a:r>
              <a:rPr lang="hu-HU" sz="12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/>
              <a:t>Country-</a:t>
            </a:r>
            <a:r>
              <a:rPr lang="hu-HU" sz="1200" dirty="0" err="1"/>
              <a:t>specific</a:t>
            </a:r>
            <a:r>
              <a:rPr lang="hu-HU" sz="1200" dirty="0"/>
              <a:t> </a:t>
            </a:r>
            <a:r>
              <a:rPr lang="hu-HU" sz="1200" dirty="0" err="1"/>
              <a:t>additional</a:t>
            </a:r>
            <a:r>
              <a:rPr lang="hu-HU" sz="1200" dirty="0"/>
              <a:t> </a:t>
            </a:r>
            <a:r>
              <a:rPr lang="hu-HU" sz="1200" dirty="0" err="1"/>
              <a:t>methods</a:t>
            </a:r>
            <a:r>
              <a:rPr lang="hu-HU" sz="1200" dirty="0"/>
              <a:t>/</a:t>
            </a:r>
            <a:r>
              <a:rPr lang="hu-HU" sz="1200" dirty="0" err="1"/>
              <a:t>procedures</a:t>
            </a:r>
            <a:endParaRPr lang="hu-HU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/>
              <a:t>Strategy</a:t>
            </a:r>
            <a:r>
              <a:rPr lang="hu-HU" sz="1200" dirty="0"/>
              <a:t> </a:t>
            </a:r>
            <a:r>
              <a:rPr lang="hu-HU" sz="1200" dirty="0" err="1"/>
              <a:t>development</a:t>
            </a:r>
            <a:r>
              <a:rPr lang="hu-HU" sz="1200" dirty="0"/>
              <a:t> and </a:t>
            </a:r>
            <a:r>
              <a:rPr lang="hu-HU" sz="1200" dirty="0" err="1"/>
              <a:t>recommendations</a:t>
            </a:r>
            <a:endParaRPr lang="en-GB" sz="1200" dirty="0"/>
          </a:p>
        </p:txBody>
      </p:sp>
      <p:sp>
        <p:nvSpPr>
          <p:cNvPr id="10" name="Lekerekített téglalap 9"/>
          <p:cNvSpPr/>
          <p:nvPr/>
        </p:nvSpPr>
        <p:spPr>
          <a:xfrm>
            <a:off x="4957872" y="676632"/>
            <a:ext cx="3485821" cy="1283317"/>
          </a:xfrm>
          <a:prstGeom prst="roundRect">
            <a:avLst/>
          </a:prstGeom>
          <a:solidFill>
            <a:srgbClr val="93A0C2"/>
          </a:solidFill>
          <a:ln>
            <a:solidFill>
              <a:srgbClr val="92A1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err="1"/>
              <a:t>Capacity</a:t>
            </a:r>
            <a:r>
              <a:rPr lang="hu-HU" sz="1200" b="1" dirty="0"/>
              <a:t>-building</a:t>
            </a:r>
          </a:p>
          <a:p>
            <a:pPr marL="361950" indent="-171450" algn="just">
              <a:buFont typeface="Arial" panose="020B0604020202020204" pitchFamily="34" charset="0"/>
              <a:buChar char="•"/>
            </a:pPr>
            <a:r>
              <a:rPr lang="hu-HU" sz="1200" dirty="0"/>
              <a:t>Good </a:t>
            </a:r>
            <a:r>
              <a:rPr lang="hu-HU" sz="1200" dirty="0" err="1"/>
              <a:t>practices</a:t>
            </a:r>
            <a:endParaRPr lang="hu-HU" sz="1200" dirty="0"/>
          </a:p>
          <a:p>
            <a:pPr marL="361950" indent="-171450" algn="just">
              <a:buFont typeface="Arial" panose="020B0604020202020204" pitchFamily="34" charset="0"/>
              <a:buChar char="•"/>
            </a:pPr>
            <a:r>
              <a:rPr lang="hu-HU" sz="1200" dirty="0" err="1"/>
              <a:t>Practical</a:t>
            </a:r>
            <a:r>
              <a:rPr lang="hu-HU" sz="1200" dirty="0"/>
              <a:t> </a:t>
            </a:r>
            <a:r>
              <a:rPr lang="hu-HU" sz="1200" dirty="0" err="1"/>
              <a:t>approaches</a:t>
            </a:r>
            <a:endParaRPr lang="hu-HU" sz="1200" dirty="0"/>
          </a:p>
          <a:p>
            <a:pPr marL="361950" indent="-171450" algn="just">
              <a:buFont typeface="Arial" panose="020B0604020202020204" pitchFamily="34" charset="0"/>
              <a:buChar char="•"/>
            </a:pPr>
            <a:r>
              <a:rPr lang="hu-HU" sz="1200" dirty="0" err="1"/>
              <a:t>Tools</a:t>
            </a:r>
            <a:r>
              <a:rPr lang="hu-HU" sz="1200" dirty="0"/>
              <a:t> and </a:t>
            </a:r>
            <a:r>
              <a:rPr lang="hu-HU" sz="1200" dirty="0" err="1"/>
              <a:t>instruments</a:t>
            </a:r>
            <a:endParaRPr lang="hu-HU" sz="1200" dirty="0"/>
          </a:p>
          <a:p>
            <a:pPr marL="361950" indent="-171450" algn="just">
              <a:buFont typeface="Arial" panose="020B0604020202020204" pitchFamily="34" charset="0"/>
              <a:buChar char="•"/>
            </a:pPr>
            <a:r>
              <a:rPr lang="hu-HU" sz="1200" dirty="0"/>
              <a:t>Awareness-r</a:t>
            </a:r>
            <a:r>
              <a:rPr lang="de-DE" sz="1200" dirty="0"/>
              <a:t>a</a:t>
            </a:r>
            <a:r>
              <a:rPr lang="hu-HU" sz="1200" dirty="0"/>
              <a:t>ising</a:t>
            </a:r>
          </a:p>
          <a:p>
            <a:pPr marL="361950" indent="-171450" algn="just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9" name="Lekerekített téglalap 8"/>
          <p:cNvSpPr/>
          <p:nvPr/>
        </p:nvSpPr>
        <p:spPr>
          <a:xfrm>
            <a:off x="4933833" y="2104935"/>
            <a:ext cx="3509860" cy="1248777"/>
          </a:xfrm>
          <a:prstGeom prst="roundRect">
            <a:avLst/>
          </a:prstGeom>
          <a:solidFill>
            <a:srgbClr val="C1D387"/>
          </a:solidFill>
          <a:ln>
            <a:solidFill>
              <a:srgbClr val="C1D3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hu-HU" sz="1200" b="1" dirty="0" err="1"/>
              <a:t>Synergies</a:t>
            </a:r>
            <a:r>
              <a:rPr lang="hu-HU" sz="1200" b="1" dirty="0"/>
              <a:t>, </a:t>
            </a:r>
            <a:r>
              <a:rPr lang="hu-HU" sz="1200" b="1" dirty="0" err="1"/>
              <a:t>networking</a:t>
            </a:r>
            <a:endParaRPr lang="hu-HU" sz="1200" b="1" dirty="0"/>
          </a:p>
          <a:p>
            <a:pPr marL="361950" indent="-171450" algn="just">
              <a:buFont typeface="Arial" panose="020B0604020202020204" pitchFamily="34" charset="0"/>
              <a:buChar char="•"/>
            </a:pPr>
            <a:r>
              <a:rPr lang="hu-HU" sz="1200" dirty="0"/>
              <a:t>P</a:t>
            </a:r>
            <a:r>
              <a:rPr lang="en-GB" sz="1200" dirty="0" err="1"/>
              <a:t>ublic</a:t>
            </a:r>
            <a:r>
              <a:rPr lang="en-GB" sz="1200" dirty="0"/>
              <a:t>, private</a:t>
            </a:r>
            <a:r>
              <a:rPr lang="hu-HU" sz="1200" dirty="0"/>
              <a:t>, </a:t>
            </a:r>
            <a:r>
              <a:rPr lang="en-GB" sz="1200" dirty="0"/>
              <a:t>third sector</a:t>
            </a:r>
            <a:r>
              <a:rPr lang="hu-HU" sz="1200" dirty="0"/>
              <a:t>, </a:t>
            </a:r>
            <a:r>
              <a:rPr lang="en-GB" sz="1200" dirty="0"/>
              <a:t>academia</a:t>
            </a:r>
            <a:endParaRPr lang="hu-HU" sz="1200" dirty="0"/>
          </a:p>
          <a:p>
            <a:pPr marL="361950" indent="-171450" algn="just">
              <a:buFont typeface="Arial" panose="020B0604020202020204" pitchFamily="34" charset="0"/>
              <a:buChar char="•"/>
            </a:pPr>
            <a:r>
              <a:rPr lang="hu-HU" sz="1200" dirty="0" err="1"/>
              <a:t>Different</a:t>
            </a:r>
            <a:r>
              <a:rPr lang="hu-HU" sz="1200" dirty="0"/>
              <a:t> EU </a:t>
            </a:r>
            <a:r>
              <a:rPr lang="hu-HU" sz="1200" dirty="0" err="1"/>
              <a:t>funding</a:t>
            </a:r>
            <a:r>
              <a:rPr lang="hu-HU" sz="1200" dirty="0"/>
              <a:t> </a:t>
            </a:r>
            <a:r>
              <a:rPr lang="hu-HU" sz="1200" dirty="0" err="1"/>
              <a:t>schemes</a:t>
            </a:r>
            <a:endParaRPr lang="hu-HU" sz="1200" dirty="0"/>
          </a:p>
          <a:p>
            <a:pPr marL="361950" indent="-171450" algn="just">
              <a:buFont typeface="Arial" panose="020B0604020202020204" pitchFamily="34" charset="0"/>
              <a:buChar char="•"/>
            </a:pPr>
            <a:endParaRPr lang="hu-HU" sz="1200" dirty="0"/>
          </a:p>
          <a:p>
            <a:pPr algn="ctr"/>
            <a:endParaRPr lang="en-GB" dirty="0"/>
          </a:p>
        </p:txBody>
      </p:sp>
      <p:sp>
        <p:nvSpPr>
          <p:cNvPr id="8" name="Lekerekített téglalap 7"/>
          <p:cNvSpPr/>
          <p:nvPr/>
        </p:nvSpPr>
        <p:spPr>
          <a:xfrm>
            <a:off x="389860" y="2085454"/>
            <a:ext cx="3332313" cy="1268258"/>
          </a:xfrm>
          <a:prstGeom prst="roundRect">
            <a:avLst/>
          </a:prstGeom>
          <a:solidFill>
            <a:srgbClr val="F29E70"/>
          </a:solidFill>
          <a:ln>
            <a:solidFill>
              <a:srgbClr val="F29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hu-HU" sz="1200" b="1" dirty="0"/>
              <a:t>Transnational knowledge</a:t>
            </a:r>
            <a:r>
              <a:rPr lang="de-DE" sz="1200" b="1" dirty="0"/>
              <a:t> </a:t>
            </a:r>
            <a:r>
              <a:rPr lang="hu-HU" sz="1200" b="1" dirty="0"/>
              <a:t>transfer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/>
              <a:t>Exchange of </a:t>
            </a:r>
            <a:r>
              <a:rPr lang="hu-HU" sz="1200" dirty="0" err="1"/>
              <a:t>experience</a:t>
            </a:r>
            <a:endParaRPr lang="hu-HU" sz="12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 err="1"/>
              <a:t>Joint</a:t>
            </a:r>
            <a:r>
              <a:rPr lang="hu-HU" sz="1200" dirty="0"/>
              <a:t> </a:t>
            </a:r>
            <a:r>
              <a:rPr lang="hu-HU" sz="1200" dirty="0" err="1"/>
              <a:t>endeavours</a:t>
            </a:r>
            <a:r>
              <a:rPr lang="hu-HU" sz="1200" dirty="0"/>
              <a:t>, </a:t>
            </a:r>
            <a:r>
              <a:rPr lang="hu-HU" sz="1200" dirty="0" err="1"/>
              <a:t>projects</a:t>
            </a:r>
            <a:r>
              <a:rPr lang="hu-HU" sz="1200" dirty="0"/>
              <a:t>, </a:t>
            </a:r>
            <a:r>
              <a:rPr lang="hu-HU" sz="1200" dirty="0" err="1"/>
              <a:t>partnerships</a:t>
            </a:r>
            <a:endParaRPr lang="hu-HU" sz="12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 err="1"/>
              <a:t>Replication</a:t>
            </a:r>
            <a:r>
              <a:rPr lang="hu-HU" sz="1200" dirty="0"/>
              <a:t>/</a:t>
            </a:r>
            <a:r>
              <a:rPr lang="hu-HU" sz="1200" dirty="0" err="1"/>
              <a:t>upscaling</a:t>
            </a:r>
            <a:r>
              <a:rPr lang="hu-HU" sz="1200" dirty="0"/>
              <a:t> of SI </a:t>
            </a:r>
            <a:r>
              <a:rPr lang="hu-HU" sz="1200" dirty="0" err="1"/>
              <a:t>good</a:t>
            </a:r>
            <a:r>
              <a:rPr lang="hu-HU" sz="1200" dirty="0"/>
              <a:t> </a:t>
            </a:r>
            <a:r>
              <a:rPr lang="hu-HU" sz="1200" dirty="0" err="1"/>
              <a:t>practice</a:t>
            </a:r>
            <a:endParaRPr lang="en-GB" sz="1200" dirty="0"/>
          </a:p>
        </p:txBody>
      </p:sp>
      <p:sp>
        <p:nvSpPr>
          <p:cNvPr id="2" name="Lekerekített téglalap 1"/>
          <p:cNvSpPr/>
          <p:nvPr/>
        </p:nvSpPr>
        <p:spPr>
          <a:xfrm>
            <a:off x="3460548" y="1327977"/>
            <a:ext cx="1758950" cy="1314450"/>
          </a:xfrm>
          <a:prstGeom prst="roundRect">
            <a:avLst/>
          </a:prstGeom>
          <a:solidFill>
            <a:srgbClr val="FCD23D"/>
          </a:solidFill>
          <a:ln>
            <a:solidFill>
              <a:srgbClr val="FED2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 err="1"/>
              <a:t>Social</a:t>
            </a:r>
            <a:r>
              <a:rPr lang="hu-HU" b="1" dirty="0"/>
              <a:t>  </a:t>
            </a:r>
            <a:r>
              <a:rPr lang="hu-HU" b="1" dirty="0" err="1"/>
              <a:t>Innovation</a:t>
            </a:r>
            <a:r>
              <a:rPr lang="hu-HU" b="1" dirty="0"/>
              <a:t> </a:t>
            </a:r>
            <a:r>
              <a:rPr lang="hu-HU" b="1" dirty="0" err="1"/>
              <a:t>Competence</a:t>
            </a:r>
            <a:r>
              <a:rPr lang="hu-HU" b="1" dirty="0"/>
              <a:t> </a:t>
            </a:r>
            <a:r>
              <a:rPr lang="hu-HU" b="1" dirty="0" err="1"/>
              <a:t>Centres</a:t>
            </a:r>
            <a:endParaRPr lang="en-GB" b="1" dirty="0"/>
          </a:p>
        </p:txBody>
      </p:sp>
      <p:sp>
        <p:nvSpPr>
          <p:cNvPr id="11" name="Lekerekített téglalap 10"/>
          <p:cNvSpPr/>
          <p:nvPr/>
        </p:nvSpPr>
        <p:spPr>
          <a:xfrm>
            <a:off x="1141228" y="3558363"/>
            <a:ext cx="2941675" cy="104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/>
              <a:t>ESF+ </a:t>
            </a:r>
            <a:r>
              <a:rPr lang="hu-HU" sz="1200" b="1" dirty="0" err="1"/>
              <a:t>MAs</a:t>
            </a:r>
            <a:endParaRPr lang="hu-HU" sz="12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200" dirty="0" err="1"/>
              <a:t>Planning</a:t>
            </a:r>
            <a:r>
              <a:rPr lang="hu-HU" sz="1200" dirty="0"/>
              <a:t> and </a:t>
            </a:r>
            <a:r>
              <a:rPr lang="hu-HU" sz="1200" dirty="0" err="1"/>
              <a:t>implementing</a:t>
            </a:r>
            <a:r>
              <a:rPr lang="hu-HU" sz="1200" dirty="0"/>
              <a:t> </a:t>
            </a:r>
            <a:r>
              <a:rPr lang="hu-HU" sz="1200" dirty="0" err="1"/>
              <a:t>subsidy</a:t>
            </a:r>
            <a:r>
              <a:rPr lang="hu-HU" sz="1200" dirty="0"/>
              <a:t> </a:t>
            </a:r>
            <a:r>
              <a:rPr lang="hu-HU" sz="1200" dirty="0" err="1"/>
              <a:t>programmes</a:t>
            </a:r>
            <a:r>
              <a:rPr lang="hu-HU" sz="1200" dirty="0"/>
              <a:t> </a:t>
            </a:r>
            <a:r>
              <a:rPr lang="hu-HU" sz="1200" dirty="0" err="1"/>
              <a:t>for</a:t>
            </a:r>
            <a:r>
              <a:rPr lang="hu-HU" sz="1200" dirty="0"/>
              <a:t> SI</a:t>
            </a:r>
            <a:endParaRPr lang="en-GB" sz="1200" dirty="0"/>
          </a:p>
        </p:txBody>
      </p:sp>
      <p:sp>
        <p:nvSpPr>
          <p:cNvPr id="13" name="Lekerekített téglalap 12"/>
          <p:cNvSpPr/>
          <p:nvPr/>
        </p:nvSpPr>
        <p:spPr>
          <a:xfrm>
            <a:off x="4573103" y="3552058"/>
            <a:ext cx="3037542" cy="1048952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/>
              <a:t>SI </a:t>
            </a:r>
            <a:r>
              <a:rPr lang="hu-HU" sz="1200" b="1" dirty="0" err="1"/>
              <a:t>Practicioners</a:t>
            </a:r>
            <a:endParaRPr lang="hu-HU" sz="1200" b="1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hu-HU" sz="1200" dirty="0" err="1"/>
              <a:t>Spread</a:t>
            </a:r>
            <a:r>
              <a:rPr lang="hu-HU" sz="1200" dirty="0"/>
              <a:t> of SI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 err="1"/>
              <a:t>Innovative</a:t>
            </a:r>
            <a:r>
              <a:rPr lang="hu-HU" sz="1200" dirty="0"/>
              <a:t> </a:t>
            </a:r>
            <a:r>
              <a:rPr lang="hu-HU" sz="1200" dirty="0" err="1"/>
              <a:t>solutions</a:t>
            </a:r>
            <a:r>
              <a:rPr lang="hu-HU" sz="1200" dirty="0"/>
              <a:t> </a:t>
            </a:r>
            <a:r>
              <a:rPr lang="hu-HU" sz="1200" dirty="0" err="1"/>
              <a:t>for</a:t>
            </a:r>
            <a:r>
              <a:rPr lang="hu-HU" sz="1200" dirty="0"/>
              <a:t> </a:t>
            </a:r>
            <a:r>
              <a:rPr lang="hu-HU" sz="1200" dirty="0" err="1"/>
              <a:t>existing</a:t>
            </a:r>
            <a:r>
              <a:rPr lang="hu-HU" sz="1200" dirty="0"/>
              <a:t> </a:t>
            </a:r>
            <a:r>
              <a:rPr lang="hu-HU" sz="1200" dirty="0" err="1"/>
              <a:t>challenges</a:t>
            </a:r>
            <a:endParaRPr lang="hu-HU" sz="12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sz="1200" dirty="0" err="1"/>
              <a:t>Better</a:t>
            </a:r>
            <a:r>
              <a:rPr lang="hu-HU" sz="1200" dirty="0"/>
              <a:t> </a:t>
            </a:r>
            <a:r>
              <a:rPr lang="hu-HU" sz="1200" dirty="0" err="1"/>
              <a:t>absorption</a:t>
            </a:r>
            <a:r>
              <a:rPr lang="hu-HU" sz="1200" dirty="0"/>
              <a:t> of ESF Plus </a:t>
            </a:r>
            <a:r>
              <a:rPr lang="hu-HU" sz="1200" dirty="0" err="1"/>
              <a:t>funding</a:t>
            </a:r>
            <a:endParaRPr lang="en-GB" sz="1200" dirty="0"/>
          </a:p>
        </p:txBody>
      </p:sp>
      <p:sp>
        <p:nvSpPr>
          <p:cNvPr id="14" name="Lefelé nyíl 13"/>
          <p:cNvSpPr/>
          <p:nvPr/>
        </p:nvSpPr>
        <p:spPr>
          <a:xfrm>
            <a:off x="3877340" y="2675093"/>
            <a:ext cx="205563" cy="876966"/>
          </a:xfrm>
          <a:prstGeom prst="downArrow">
            <a:avLst/>
          </a:prstGeom>
          <a:solidFill>
            <a:srgbClr val="FED33E"/>
          </a:solidFill>
          <a:ln>
            <a:solidFill>
              <a:srgbClr val="FED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Lefelé nyíl 14"/>
          <p:cNvSpPr/>
          <p:nvPr/>
        </p:nvSpPr>
        <p:spPr>
          <a:xfrm>
            <a:off x="4573103" y="2658759"/>
            <a:ext cx="205563" cy="876966"/>
          </a:xfrm>
          <a:prstGeom prst="downArrow">
            <a:avLst/>
          </a:prstGeom>
          <a:solidFill>
            <a:srgbClr val="FED33E"/>
          </a:solidFill>
          <a:ln>
            <a:solidFill>
              <a:srgbClr val="FED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Jobbra nyíl 15"/>
          <p:cNvSpPr/>
          <p:nvPr/>
        </p:nvSpPr>
        <p:spPr>
          <a:xfrm>
            <a:off x="4082903" y="3913831"/>
            <a:ext cx="490200" cy="3254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Kép 16"/>
          <p:cNvPicPr>
            <a:picLocks noChangeAspect="1"/>
          </p:cNvPicPr>
          <p:nvPr/>
        </p:nvPicPr>
        <p:blipFill rotWithShape="1">
          <a:blip r:embed="rId5"/>
          <a:srcRect r="13461"/>
          <a:stretch/>
        </p:blipFill>
        <p:spPr>
          <a:xfrm>
            <a:off x="3835047" y="363859"/>
            <a:ext cx="985912" cy="92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76510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65F2A51-2E6B-48EB-968E-37DD856B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542" y="55399"/>
            <a:ext cx="1160751" cy="67398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391" y="4601011"/>
            <a:ext cx="2289976" cy="48042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42671" y="150488"/>
            <a:ext cx="830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err="1"/>
              <a:t>Transnational</a:t>
            </a:r>
            <a:r>
              <a:rPr lang="hu-HU" sz="2000" b="1" dirty="0"/>
              <a:t> </a:t>
            </a:r>
            <a:r>
              <a:rPr lang="hu-HU" sz="2000" b="1" dirty="0" err="1"/>
              <a:t>activities</a:t>
            </a:r>
            <a:endParaRPr lang="hu-HU" sz="2000" b="1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1FBEFE18-3F4B-94A0-A6C0-03509900351E}"/>
              </a:ext>
            </a:extLst>
          </p:cNvPr>
          <p:cNvGrpSpPr/>
          <p:nvPr/>
        </p:nvGrpSpPr>
        <p:grpSpPr>
          <a:xfrm>
            <a:off x="129559" y="729382"/>
            <a:ext cx="2083694" cy="3871630"/>
            <a:chOff x="129559" y="729382"/>
            <a:chExt cx="2083694" cy="3871630"/>
          </a:xfrm>
        </p:grpSpPr>
        <p:sp>
          <p:nvSpPr>
            <p:cNvPr id="22" name="Téglalap 21"/>
            <p:cNvSpPr/>
            <p:nvPr/>
          </p:nvSpPr>
          <p:spPr>
            <a:xfrm>
              <a:off x="129559" y="1496164"/>
              <a:ext cx="2083694" cy="3104848"/>
            </a:xfrm>
            <a:prstGeom prst="rect">
              <a:avLst/>
            </a:prstGeom>
            <a:solidFill>
              <a:srgbClr val="FED137"/>
            </a:solidFill>
            <a:ln>
              <a:solidFill>
                <a:srgbClr val="FED1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hu-HU" dirty="0"/>
            </a:p>
            <a:p>
              <a:pPr algn="ctr"/>
              <a:r>
                <a:rPr lang="en-GB" b="1" dirty="0"/>
                <a:t>Peer learning</a:t>
              </a:r>
              <a:endParaRPr lang="hu-HU" b="1" dirty="0"/>
            </a:p>
            <a:p>
              <a:pPr algn="ctr"/>
              <a:endParaRPr lang="hu-HU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dirty="0"/>
                <a:t>Peer</a:t>
              </a:r>
              <a:r>
                <a:rPr lang="de-AT" dirty="0"/>
                <a:t> </a:t>
              </a:r>
              <a:r>
                <a:rPr lang="hu-HU" dirty="0"/>
                <a:t>pairs (A</a:t>
              </a:r>
              <a:r>
                <a:rPr lang="de-DE" dirty="0"/>
                <a:t>T</a:t>
              </a:r>
              <a:r>
                <a:rPr lang="hu-HU" dirty="0"/>
                <a:t>-SK, HU-BG)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dirty="0" err="1"/>
                <a:t>Joint</a:t>
              </a:r>
              <a:r>
                <a:rPr lang="hu-HU" dirty="0"/>
                <a:t> </a:t>
              </a:r>
              <a:r>
                <a:rPr lang="hu-HU" dirty="0" err="1"/>
                <a:t>action</a:t>
              </a:r>
              <a:r>
                <a:rPr lang="hu-HU" dirty="0"/>
                <a:t> </a:t>
              </a:r>
              <a:r>
                <a:rPr lang="hu-HU" dirty="0" err="1"/>
                <a:t>plans</a:t>
              </a:r>
              <a:endParaRPr lang="hu-HU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dirty="0"/>
                <a:t>Staff</a:t>
              </a:r>
              <a:r>
                <a:rPr lang="de-AT" dirty="0"/>
                <a:t> </a:t>
              </a:r>
              <a:r>
                <a:rPr lang="hu-HU" dirty="0"/>
                <a:t>exchange, peer visits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dirty="0"/>
                <a:t>Exchange of </a:t>
              </a:r>
              <a:r>
                <a:rPr lang="hu-HU" dirty="0" err="1"/>
                <a:t>experiences</a:t>
              </a:r>
              <a:r>
                <a:rPr lang="hu-HU" dirty="0"/>
                <a:t>, </a:t>
              </a:r>
              <a:r>
                <a:rPr lang="hu-HU" dirty="0" err="1"/>
                <a:t>good</a:t>
              </a:r>
              <a:r>
                <a:rPr lang="hu-HU" dirty="0"/>
                <a:t> </a:t>
              </a:r>
              <a:r>
                <a:rPr lang="hu-HU" dirty="0" err="1"/>
                <a:t>practices</a:t>
              </a:r>
              <a:r>
                <a:rPr lang="hu-HU" dirty="0"/>
                <a:t>, site </a:t>
              </a:r>
              <a:r>
                <a:rPr lang="hu-HU" dirty="0" err="1"/>
                <a:t>visits</a:t>
              </a:r>
              <a:r>
                <a:rPr lang="hu-HU" dirty="0"/>
                <a:t>, </a:t>
              </a:r>
              <a:r>
                <a:rPr lang="hu-HU" dirty="0" err="1"/>
                <a:t>mutual</a:t>
              </a:r>
              <a:r>
                <a:rPr lang="hu-HU" dirty="0"/>
                <a:t> </a:t>
              </a:r>
              <a:r>
                <a:rPr lang="hu-HU" dirty="0" err="1"/>
                <a:t>support</a:t>
              </a:r>
              <a:r>
                <a:rPr lang="hu-HU" dirty="0"/>
                <a:t>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dirty="0"/>
            </a:p>
          </p:txBody>
        </p:sp>
        <p:sp>
          <p:nvSpPr>
            <p:cNvPr id="12" name="Téglalap 11"/>
            <p:cNvSpPr/>
            <p:nvPr/>
          </p:nvSpPr>
          <p:spPr>
            <a:xfrm>
              <a:off x="241103" y="729382"/>
              <a:ext cx="1860606" cy="964245"/>
            </a:xfrm>
            <a:prstGeom prst="rect">
              <a:avLst/>
            </a:prstGeom>
            <a:solidFill>
              <a:srgbClr val="CCE3E0"/>
            </a:solidFill>
            <a:ln>
              <a:solidFill>
                <a:srgbClr val="CCE3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21" name="Kép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3183" y="769904"/>
              <a:ext cx="956446" cy="876014"/>
            </a:xfrm>
            <a:prstGeom prst="rect">
              <a:avLst/>
            </a:prstGeom>
          </p:spPr>
        </p:pic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C25A3AEF-3ED5-CB1A-A9B2-4852809F9753}"/>
              </a:ext>
            </a:extLst>
          </p:cNvPr>
          <p:cNvGrpSpPr/>
          <p:nvPr/>
        </p:nvGrpSpPr>
        <p:grpSpPr>
          <a:xfrm>
            <a:off x="2301160" y="719095"/>
            <a:ext cx="2083694" cy="3881916"/>
            <a:chOff x="2301160" y="719095"/>
            <a:chExt cx="2083694" cy="3881916"/>
          </a:xfrm>
        </p:grpSpPr>
        <p:sp>
          <p:nvSpPr>
            <p:cNvPr id="25" name="Téglalap 24"/>
            <p:cNvSpPr/>
            <p:nvPr/>
          </p:nvSpPr>
          <p:spPr>
            <a:xfrm>
              <a:off x="2301160" y="1496162"/>
              <a:ext cx="2083694" cy="3104849"/>
            </a:xfrm>
            <a:prstGeom prst="rect">
              <a:avLst/>
            </a:prstGeom>
            <a:solidFill>
              <a:srgbClr val="8EA2C1"/>
            </a:solidFill>
            <a:ln>
              <a:solidFill>
                <a:srgbClr val="8EA2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hu-HU" dirty="0"/>
            </a:p>
            <a:p>
              <a:pPr algn="ctr"/>
              <a:r>
                <a:rPr lang="hu-HU" b="1" dirty="0" err="1"/>
                <a:t>Thematic</a:t>
              </a:r>
              <a:r>
                <a:rPr lang="hu-HU" b="1" dirty="0"/>
                <a:t> </a:t>
              </a:r>
              <a:r>
                <a:rPr lang="hu-HU" b="1" dirty="0" err="1"/>
                <a:t>networks</a:t>
              </a:r>
              <a:endParaRPr lang="hu-HU" b="1" dirty="0"/>
            </a:p>
            <a:p>
              <a:pPr algn="ctr"/>
              <a:endParaRPr lang="hu-HU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dirty="0"/>
                <a:t>SI policies </a:t>
              </a:r>
              <a:r>
                <a:rPr lang="de-AT" dirty="0"/>
                <a:t>-</a:t>
              </a:r>
              <a:r>
                <a:rPr lang="hu-HU" dirty="0"/>
                <a:t> support network of ESF+ MAs </a:t>
              </a:r>
              <a:endParaRPr lang="de-DE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dirty="0"/>
                <a:t>Sustainable development network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dirty="0"/>
                <a:t>Poverty &amp; Inclusion</a:t>
              </a:r>
            </a:p>
          </p:txBody>
        </p:sp>
        <p:sp>
          <p:nvSpPr>
            <p:cNvPr id="18" name="Téglalap 17"/>
            <p:cNvSpPr/>
            <p:nvPr/>
          </p:nvSpPr>
          <p:spPr>
            <a:xfrm>
              <a:off x="2424328" y="719095"/>
              <a:ext cx="1860606" cy="964245"/>
            </a:xfrm>
            <a:prstGeom prst="rect">
              <a:avLst/>
            </a:prstGeom>
            <a:solidFill>
              <a:srgbClr val="CCE3E0"/>
            </a:solidFill>
            <a:ln>
              <a:solidFill>
                <a:srgbClr val="CCE3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24" name="Kép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83536" y="760359"/>
              <a:ext cx="1342190" cy="881715"/>
            </a:xfrm>
            <a:prstGeom prst="rect">
              <a:avLst/>
            </a:prstGeom>
          </p:spPr>
        </p:pic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113CA988-2858-2FD6-8694-036D017559E2}"/>
              </a:ext>
            </a:extLst>
          </p:cNvPr>
          <p:cNvGrpSpPr/>
          <p:nvPr/>
        </p:nvGrpSpPr>
        <p:grpSpPr>
          <a:xfrm>
            <a:off x="4472761" y="677829"/>
            <a:ext cx="2083694" cy="3923182"/>
            <a:chOff x="4472761" y="677829"/>
            <a:chExt cx="2083694" cy="3923182"/>
          </a:xfrm>
        </p:grpSpPr>
        <p:sp>
          <p:nvSpPr>
            <p:cNvPr id="26" name="Téglalap 25"/>
            <p:cNvSpPr/>
            <p:nvPr/>
          </p:nvSpPr>
          <p:spPr>
            <a:xfrm>
              <a:off x="4472761" y="1496162"/>
              <a:ext cx="2083694" cy="310484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hu-HU" dirty="0"/>
            </a:p>
            <a:p>
              <a:pPr algn="ctr"/>
              <a:r>
                <a:rPr lang="en-US" b="1" dirty="0"/>
                <a:t>Re-/upscaling</a:t>
              </a:r>
            </a:p>
            <a:p>
              <a:pPr algn="ctr"/>
              <a:endParaRPr lang="hu-HU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sz="1300" dirty="0"/>
                <a:t>A</a:t>
              </a:r>
              <a:r>
                <a:rPr lang="de-DE" sz="1300" dirty="0"/>
                <a:t>T</a:t>
              </a:r>
              <a:r>
                <a:rPr lang="de-AT" sz="1300" dirty="0"/>
                <a:t>:</a:t>
              </a:r>
              <a:r>
                <a:rPr lang="hu-HU" sz="1300" dirty="0"/>
                <a:t> „Participation as SI”. SI </a:t>
              </a:r>
              <a:r>
                <a:rPr lang="hu-HU" sz="1300" dirty="0" err="1"/>
                <a:t>experimental</a:t>
              </a:r>
              <a:r>
                <a:rPr lang="hu-HU" sz="1300" dirty="0"/>
                <a:t> </a:t>
              </a:r>
              <a:r>
                <a:rPr lang="hu-HU" sz="1300" dirty="0" err="1"/>
                <a:t>rooms</a:t>
              </a:r>
              <a:r>
                <a:rPr lang="hu-HU" sz="1300" dirty="0"/>
                <a:t> in 2 pilot </a:t>
              </a:r>
              <a:r>
                <a:rPr lang="hu-HU" sz="1300" dirty="0" err="1"/>
                <a:t>regions</a:t>
              </a:r>
              <a:r>
                <a:rPr lang="hu-HU" sz="1300" dirty="0"/>
                <a:t>, </a:t>
              </a:r>
              <a:r>
                <a:rPr lang="hu-HU" sz="1300" dirty="0" err="1"/>
                <a:t>participatory</a:t>
              </a:r>
              <a:r>
                <a:rPr lang="hu-HU" sz="1300" dirty="0"/>
                <a:t> </a:t>
              </a:r>
              <a:r>
                <a:rPr lang="hu-HU" sz="1300" dirty="0" err="1"/>
                <a:t>methods</a:t>
              </a:r>
              <a:endParaRPr lang="hu-HU" sz="13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sz="1300" dirty="0"/>
                <a:t>HU</a:t>
              </a:r>
              <a:r>
                <a:rPr lang="de-AT" sz="1300" dirty="0"/>
                <a:t>:</a:t>
              </a:r>
              <a:r>
                <a:rPr lang="hu-HU" sz="1300" dirty="0"/>
                <a:t>  MarketMate online social enterprise evaluation system in SI identification and assessment - contest</a:t>
              </a:r>
            </a:p>
          </p:txBody>
        </p:sp>
        <p:sp>
          <p:nvSpPr>
            <p:cNvPr id="19" name="Téglalap 18"/>
            <p:cNvSpPr/>
            <p:nvPr/>
          </p:nvSpPr>
          <p:spPr>
            <a:xfrm>
              <a:off x="4576157" y="677829"/>
              <a:ext cx="1860606" cy="964245"/>
            </a:xfrm>
            <a:prstGeom prst="rect">
              <a:avLst/>
            </a:prstGeom>
            <a:solidFill>
              <a:srgbClr val="CCE3E0"/>
            </a:solidFill>
            <a:ln>
              <a:solidFill>
                <a:srgbClr val="CCE3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27" name="Kép 26"/>
            <p:cNvPicPr>
              <a:picLocks noChangeAspect="1"/>
            </p:cNvPicPr>
            <p:nvPr/>
          </p:nvPicPr>
          <p:blipFill rotWithShape="1">
            <a:blip r:embed="rId7"/>
            <a:srcRect t="50932"/>
            <a:stretch/>
          </p:blipFill>
          <p:spPr>
            <a:xfrm>
              <a:off x="4607553" y="774167"/>
              <a:ext cx="1785716" cy="771568"/>
            </a:xfrm>
            <a:prstGeom prst="rect">
              <a:avLst/>
            </a:prstGeom>
          </p:spPr>
        </p:pic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098F387-DD32-7C66-7F72-BD48F98AC662}"/>
              </a:ext>
            </a:extLst>
          </p:cNvPr>
          <p:cNvGrpSpPr/>
          <p:nvPr/>
        </p:nvGrpSpPr>
        <p:grpSpPr>
          <a:xfrm>
            <a:off x="6643446" y="719093"/>
            <a:ext cx="2083694" cy="3881919"/>
            <a:chOff x="6643446" y="719093"/>
            <a:chExt cx="2083694" cy="3881919"/>
          </a:xfrm>
        </p:grpSpPr>
        <p:sp>
          <p:nvSpPr>
            <p:cNvPr id="29" name="Téglalap 28"/>
            <p:cNvSpPr/>
            <p:nvPr/>
          </p:nvSpPr>
          <p:spPr>
            <a:xfrm>
              <a:off x="6643446" y="1496162"/>
              <a:ext cx="2083694" cy="3104850"/>
            </a:xfrm>
            <a:prstGeom prst="rect">
              <a:avLst/>
            </a:prstGeom>
            <a:solidFill>
              <a:srgbClr val="F09F72"/>
            </a:solidFill>
            <a:ln>
              <a:solidFill>
                <a:srgbClr val="F09F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hu-HU" dirty="0"/>
            </a:p>
            <a:p>
              <a:pPr algn="ctr"/>
              <a:r>
                <a:rPr lang="en-US" b="1" dirty="0"/>
                <a:t>Transnational platform</a:t>
              </a:r>
            </a:p>
            <a:p>
              <a:pPr algn="ctr"/>
              <a:endParaRPr lang="hu-HU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sz="1300" dirty="0">
                  <a:hlinkClick r:id="rId8"/>
                </a:rPr>
                <a:t>https://si.plus/</a:t>
              </a:r>
              <a:endParaRPr lang="hu-HU" sz="13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sz="1300" dirty="0" err="1"/>
                <a:t>Social</a:t>
              </a:r>
              <a:r>
                <a:rPr lang="hu-HU" sz="1300" dirty="0"/>
                <a:t> </a:t>
              </a:r>
              <a:r>
                <a:rPr lang="hu-HU" sz="1300" dirty="0" err="1"/>
                <a:t>Innovation</a:t>
              </a:r>
              <a:r>
                <a:rPr lang="hu-HU" sz="1300" dirty="0"/>
                <a:t> </a:t>
              </a:r>
              <a:r>
                <a:rPr lang="hu-HU" sz="1300" dirty="0" err="1"/>
                <a:t>Competence</a:t>
              </a:r>
              <a:r>
                <a:rPr lang="hu-HU" sz="1300" dirty="0"/>
                <a:t> </a:t>
              </a:r>
              <a:r>
                <a:rPr lang="hu-HU" sz="1300" dirty="0" err="1"/>
                <a:t>Centres</a:t>
              </a:r>
              <a:endParaRPr lang="hu-HU" sz="13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sz="1300" dirty="0" err="1"/>
                <a:t>About</a:t>
              </a:r>
              <a:endParaRPr lang="hu-HU" sz="13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sz="1300" dirty="0"/>
                <a:t>News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sz="1300" dirty="0" err="1"/>
                <a:t>Knowledge</a:t>
              </a:r>
              <a:r>
                <a:rPr lang="hu-HU" sz="1300" dirty="0"/>
                <a:t> Centre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sz="1300" dirty="0" err="1"/>
                <a:t>Partners</a:t>
              </a:r>
              <a:r>
                <a:rPr lang="hu-HU" sz="1300" dirty="0"/>
                <a:t> </a:t>
              </a:r>
            </a:p>
          </p:txBody>
        </p:sp>
        <p:sp>
          <p:nvSpPr>
            <p:cNvPr id="20" name="Téglalap 19"/>
            <p:cNvSpPr/>
            <p:nvPr/>
          </p:nvSpPr>
          <p:spPr>
            <a:xfrm>
              <a:off x="6727987" y="719093"/>
              <a:ext cx="1860606" cy="964245"/>
            </a:xfrm>
            <a:prstGeom prst="rect">
              <a:avLst/>
            </a:prstGeom>
            <a:solidFill>
              <a:srgbClr val="CCE3E0"/>
            </a:solidFill>
            <a:ln>
              <a:solidFill>
                <a:srgbClr val="CCE3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28" name="Kép 27"/>
            <p:cNvPicPr>
              <a:picLocks noChangeAspect="1"/>
            </p:cNvPicPr>
            <p:nvPr/>
          </p:nvPicPr>
          <p:blipFill rotWithShape="1">
            <a:blip r:embed="rId9"/>
            <a:srcRect t="4460"/>
            <a:stretch/>
          </p:blipFill>
          <p:spPr>
            <a:xfrm>
              <a:off x="6827907" y="770324"/>
              <a:ext cx="1622115" cy="8717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38584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65F2A51-2E6B-48EB-968E-37DD856B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189" y="135174"/>
            <a:ext cx="1160751" cy="67398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391" y="4601011"/>
            <a:ext cx="2289976" cy="48042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42671" y="126635"/>
            <a:ext cx="830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/>
              <a:t>National </a:t>
            </a:r>
            <a:r>
              <a:rPr lang="hu-HU" sz="2000" b="1" dirty="0" err="1"/>
              <a:t>activities</a:t>
            </a:r>
            <a:endParaRPr lang="hu-HU" sz="2000" b="1" dirty="0"/>
          </a:p>
        </p:txBody>
      </p:sp>
      <p:sp>
        <p:nvSpPr>
          <p:cNvPr id="2" name="Ötszög 1"/>
          <p:cNvSpPr/>
          <p:nvPr/>
        </p:nvSpPr>
        <p:spPr>
          <a:xfrm>
            <a:off x="469127" y="755781"/>
            <a:ext cx="2345635" cy="1942214"/>
          </a:xfrm>
          <a:prstGeom prst="homePlate">
            <a:avLst/>
          </a:prstGeom>
          <a:solidFill>
            <a:srgbClr val="DA1B2D"/>
          </a:solidFill>
          <a:ln>
            <a:solidFill>
              <a:srgbClr val="DA1B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1. </a:t>
            </a:r>
            <a:r>
              <a:rPr lang="hu-HU" dirty="0" err="1"/>
              <a:t>Mapping</a:t>
            </a:r>
            <a:r>
              <a:rPr lang="hu-HU" dirty="0"/>
              <a:t> – </a:t>
            </a:r>
          </a:p>
          <a:p>
            <a:pPr algn="ctr"/>
            <a:r>
              <a:rPr lang="hu-HU" dirty="0"/>
              <a:t>National SI </a:t>
            </a:r>
            <a:r>
              <a:rPr lang="hu-HU" dirty="0" err="1"/>
              <a:t>Ecosystems</a:t>
            </a:r>
            <a:endParaRPr lang="en-GB" dirty="0"/>
          </a:p>
        </p:txBody>
      </p:sp>
      <p:sp>
        <p:nvSpPr>
          <p:cNvPr id="7" name="Sávnyíl 6"/>
          <p:cNvSpPr/>
          <p:nvPr/>
        </p:nvSpPr>
        <p:spPr>
          <a:xfrm>
            <a:off x="1932167" y="755781"/>
            <a:ext cx="2643427" cy="1949302"/>
          </a:xfrm>
          <a:prstGeom prst="chevron">
            <a:avLst/>
          </a:prstGeom>
          <a:solidFill>
            <a:srgbClr val="FED23D"/>
          </a:solidFill>
          <a:ln>
            <a:solidFill>
              <a:srgbClr val="FED2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2747546" y="1273923"/>
            <a:ext cx="1664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2. </a:t>
            </a:r>
            <a:r>
              <a:rPr lang="en-GB" dirty="0">
                <a:solidFill>
                  <a:schemeClr val="bg1"/>
                </a:solidFill>
              </a:rPr>
              <a:t>Setting up the national SI competence centres </a:t>
            </a:r>
          </a:p>
        </p:txBody>
      </p:sp>
      <p:sp>
        <p:nvSpPr>
          <p:cNvPr id="11" name="Sávnyíl 10"/>
          <p:cNvSpPr/>
          <p:nvPr/>
        </p:nvSpPr>
        <p:spPr>
          <a:xfrm>
            <a:off x="3688095" y="755781"/>
            <a:ext cx="3351305" cy="1949302"/>
          </a:xfrm>
          <a:prstGeom prst="chevron">
            <a:avLst/>
          </a:prstGeom>
          <a:solidFill>
            <a:srgbClr val="92A1C2"/>
          </a:solidFill>
          <a:ln>
            <a:solidFill>
              <a:srgbClr val="92A1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4563506" y="1037934"/>
            <a:ext cx="19534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solidFill>
                  <a:schemeClr val="bg1"/>
                </a:solidFill>
              </a:rPr>
              <a:t>3. </a:t>
            </a:r>
            <a:r>
              <a:rPr lang="hu-HU" sz="1200" dirty="0" err="1">
                <a:solidFill>
                  <a:schemeClr val="bg1"/>
                </a:solidFill>
              </a:rPr>
              <a:t>Integration</a:t>
            </a:r>
            <a:r>
              <a:rPr lang="hu-HU" sz="1200" dirty="0">
                <a:solidFill>
                  <a:schemeClr val="bg1"/>
                </a:solidFill>
              </a:rPr>
              <a:t> of </a:t>
            </a:r>
            <a:r>
              <a:rPr lang="hu-HU" sz="1200" dirty="0" err="1">
                <a:solidFill>
                  <a:schemeClr val="bg1"/>
                </a:solidFill>
              </a:rPr>
              <a:t>the</a:t>
            </a:r>
            <a:r>
              <a:rPr lang="hu-HU" sz="1200" dirty="0">
                <a:solidFill>
                  <a:schemeClr val="bg1"/>
                </a:solidFill>
              </a:rPr>
              <a:t> SI </a:t>
            </a:r>
            <a:r>
              <a:rPr lang="hu-HU" sz="1200" dirty="0" err="1">
                <a:solidFill>
                  <a:schemeClr val="bg1"/>
                </a:solidFill>
              </a:rPr>
              <a:t>competence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centres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into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the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national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ecosystems</a:t>
            </a:r>
            <a:endParaRPr lang="hu-HU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>
                <a:solidFill>
                  <a:schemeClr val="bg1"/>
                </a:solidFill>
              </a:rPr>
              <a:t>Supporting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MAs</a:t>
            </a:r>
            <a:endParaRPr lang="hu-HU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 err="1">
                <a:solidFill>
                  <a:schemeClr val="bg1"/>
                </a:solidFill>
              </a:rPr>
              <a:t>Supporting</a:t>
            </a:r>
            <a:r>
              <a:rPr lang="hu-HU" sz="1200" dirty="0">
                <a:solidFill>
                  <a:schemeClr val="bg1"/>
                </a:solidFill>
              </a:rPr>
              <a:t> SI </a:t>
            </a:r>
            <a:r>
              <a:rPr lang="hu-HU" sz="1200" dirty="0" err="1">
                <a:solidFill>
                  <a:schemeClr val="bg1"/>
                </a:solidFill>
              </a:rPr>
              <a:t>practitioners</a:t>
            </a:r>
            <a:endParaRPr lang="hu-HU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bg1"/>
                </a:solidFill>
              </a:rPr>
              <a:t>Network </a:t>
            </a:r>
            <a:r>
              <a:rPr lang="hu-HU" sz="1200" dirty="0" err="1">
                <a:solidFill>
                  <a:schemeClr val="bg1"/>
                </a:solidFill>
              </a:rPr>
              <a:t>development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3" name="Sávnyíl 12"/>
          <p:cNvSpPr/>
          <p:nvPr/>
        </p:nvSpPr>
        <p:spPr>
          <a:xfrm>
            <a:off x="6162261" y="755782"/>
            <a:ext cx="2695576" cy="1949302"/>
          </a:xfrm>
          <a:prstGeom prst="chevron">
            <a:avLst/>
          </a:prstGeom>
          <a:solidFill>
            <a:srgbClr val="F29E70"/>
          </a:solidFill>
          <a:ln>
            <a:solidFill>
              <a:srgbClr val="F29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7025593" y="1253379"/>
            <a:ext cx="14991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4. </a:t>
            </a:r>
            <a:r>
              <a:rPr lang="hu-HU" dirty="0" err="1">
                <a:solidFill>
                  <a:schemeClr val="bg1"/>
                </a:solidFill>
              </a:rPr>
              <a:t>Strategy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dirty="0" err="1">
                <a:solidFill>
                  <a:schemeClr val="bg1"/>
                </a:solidFill>
              </a:rPr>
              <a:t>development</a:t>
            </a:r>
            <a:r>
              <a:rPr lang="hu-HU" dirty="0">
                <a:solidFill>
                  <a:schemeClr val="bg1"/>
                </a:solidFill>
              </a:rPr>
              <a:t> and </a:t>
            </a:r>
            <a:r>
              <a:rPr lang="hu-HU" dirty="0" err="1">
                <a:solidFill>
                  <a:schemeClr val="bg1"/>
                </a:solidFill>
              </a:rPr>
              <a:t>action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dirty="0" err="1">
                <a:solidFill>
                  <a:schemeClr val="bg1"/>
                </a:solidFill>
              </a:rPr>
              <a:t>planning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7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e Legende 24"/>
          <p:cNvSpPr/>
          <p:nvPr/>
        </p:nvSpPr>
        <p:spPr>
          <a:xfrm rot="10800000" flipV="1">
            <a:off x="3579020" y="3690164"/>
            <a:ext cx="4536502" cy="1322410"/>
          </a:xfrm>
          <a:prstGeom prst="wedgeEllipseCallout">
            <a:avLst>
              <a:gd name="adj1" fmla="val -16900"/>
              <a:gd name="adj2" fmla="val -708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125" dirty="0"/>
              <a:t>Networking structures 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125" dirty="0"/>
              <a:t>Capacity Building (workshops and conferences)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125" dirty="0"/>
              <a:t>Toolbox: Guidance papers and check lists 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125" dirty="0"/>
              <a:t>Joint blueprint for SI in ESF+</a:t>
            </a:r>
            <a:endParaRPr lang="de-AT" sz="1125" dirty="0"/>
          </a:p>
        </p:txBody>
      </p:sp>
      <p:cxnSp>
        <p:nvCxnSpPr>
          <p:cNvPr id="47" name="Gerader Verbinder 46"/>
          <p:cNvCxnSpPr/>
          <p:nvPr/>
        </p:nvCxnSpPr>
        <p:spPr>
          <a:xfrm>
            <a:off x="4522470" y="2574384"/>
            <a:ext cx="0" cy="249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 2">
            <a:extLst>
              <a:ext uri="{FF2B5EF4-FFF2-40B4-BE49-F238E27FC236}">
                <a16:creationId xmlns:a16="http://schemas.microsoft.com/office/drawing/2014/main" id="{8CDAEE85-8889-E8A9-4FE0-E6B32DD2B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421" y="226682"/>
            <a:ext cx="7147879" cy="572700"/>
          </a:xfrm>
        </p:spPr>
        <p:txBody>
          <a:bodyPr>
            <a:normAutofit fontScale="90000"/>
          </a:bodyPr>
          <a:lstStyle/>
          <a:p>
            <a:r>
              <a:rPr lang="de-AT" dirty="0" err="1"/>
              <a:t>Matching</a:t>
            </a:r>
            <a:r>
              <a:rPr lang="de-AT" dirty="0"/>
              <a:t> </a:t>
            </a:r>
            <a:r>
              <a:rPr lang="de-AT" dirty="0" err="1"/>
              <a:t>Priorities</a:t>
            </a:r>
            <a:r>
              <a:rPr lang="de-AT" dirty="0"/>
              <a:t> SI in </a:t>
            </a:r>
            <a:r>
              <a:rPr lang="de-AT" dirty="0" err="1"/>
              <a:t>the</a:t>
            </a:r>
            <a:r>
              <a:rPr lang="de-AT" dirty="0"/>
              <a:t> ESF+ and SI PLUS in Austria</a:t>
            </a:r>
            <a:br>
              <a:rPr lang="de-AT" dirty="0"/>
            </a:br>
            <a:endParaRPr lang="en-US" dirty="0"/>
          </a:p>
        </p:txBody>
      </p:sp>
      <p:sp>
        <p:nvSpPr>
          <p:cNvPr id="2" name="Untertitel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779232566"/>
              </p:ext>
            </p:extLst>
          </p:nvPr>
        </p:nvGraphicFramePr>
        <p:xfrm>
          <a:off x="587375" y="1695450"/>
          <a:ext cx="8556625" cy="2492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Ovale Legende 21"/>
          <p:cNvSpPr/>
          <p:nvPr/>
        </p:nvSpPr>
        <p:spPr>
          <a:xfrm rot="10800000" flipV="1">
            <a:off x="204781" y="3763078"/>
            <a:ext cx="3505396" cy="1092136"/>
          </a:xfrm>
          <a:prstGeom prst="wedgeEllipseCallout">
            <a:avLst>
              <a:gd name="adj1" fmla="val -30891"/>
              <a:gd name="adj2" fmla="val -655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214313" indent="-214313" algn="ctr">
              <a:buFont typeface="Courier New" panose="02070309020205020404" pitchFamily="49" charset="0"/>
              <a:buChar char="o"/>
            </a:pPr>
            <a:r>
              <a:rPr lang="de-AT" sz="1050" dirty="0"/>
              <a:t>Analysis </a:t>
            </a:r>
            <a:r>
              <a:rPr lang="de-AT" sz="1050" dirty="0" err="1"/>
              <a:t>and</a:t>
            </a:r>
            <a:r>
              <a:rPr lang="de-AT" sz="1050" dirty="0"/>
              <a:t> </a:t>
            </a:r>
            <a:r>
              <a:rPr lang="de-AT" sz="1050" dirty="0" err="1"/>
              <a:t>mapping</a:t>
            </a:r>
            <a:r>
              <a:rPr lang="de-AT" sz="1050" dirty="0"/>
              <a:t> </a:t>
            </a:r>
            <a:r>
              <a:rPr lang="de-AT" sz="1050" dirty="0" err="1"/>
              <a:t>of</a:t>
            </a:r>
            <a:r>
              <a:rPr lang="de-AT" sz="1050" dirty="0"/>
              <a:t> </a:t>
            </a:r>
            <a:r>
              <a:rPr lang="de-AT" sz="1050" dirty="0" err="1"/>
              <a:t>social</a:t>
            </a:r>
            <a:r>
              <a:rPr lang="de-AT" sz="1050" dirty="0"/>
              <a:t> </a:t>
            </a:r>
            <a:r>
              <a:rPr lang="de-AT" sz="1050" dirty="0" err="1"/>
              <a:t>innovation</a:t>
            </a:r>
            <a:r>
              <a:rPr lang="de-AT" sz="1050" dirty="0"/>
              <a:t> </a:t>
            </a:r>
            <a:r>
              <a:rPr lang="de-AT" sz="1050" dirty="0" err="1"/>
              <a:t>approaches</a:t>
            </a:r>
            <a:r>
              <a:rPr lang="de-AT" sz="1050" dirty="0"/>
              <a:t>, initiatives, </a:t>
            </a:r>
            <a:r>
              <a:rPr lang="de-AT" sz="1050" dirty="0" err="1"/>
              <a:t>methods</a:t>
            </a:r>
            <a:r>
              <a:rPr lang="de-AT" sz="1050" dirty="0"/>
              <a:t> </a:t>
            </a:r>
            <a:r>
              <a:rPr lang="de-AT" sz="1050" dirty="0" err="1"/>
              <a:t>and</a:t>
            </a:r>
            <a:r>
              <a:rPr lang="de-AT" sz="1050" dirty="0"/>
              <a:t> </a:t>
            </a:r>
            <a:r>
              <a:rPr lang="de-AT" sz="1050" dirty="0" err="1"/>
              <a:t>projects</a:t>
            </a:r>
            <a:endParaRPr lang="de-AT" sz="1050" dirty="0"/>
          </a:p>
          <a:p>
            <a:pPr marL="214313" indent="-214313" algn="ctr">
              <a:buFont typeface="Courier New" panose="02070309020205020404" pitchFamily="49" charset="0"/>
              <a:buChar char="o"/>
            </a:pPr>
            <a:r>
              <a:rPr lang="de-AT" sz="1050" dirty="0"/>
              <a:t>Survey on </a:t>
            </a:r>
            <a:r>
              <a:rPr lang="de-AT" sz="1050" dirty="0" err="1"/>
              <a:t>social</a:t>
            </a:r>
            <a:r>
              <a:rPr lang="de-AT" sz="1050" dirty="0"/>
              <a:t> </a:t>
            </a:r>
            <a:r>
              <a:rPr lang="de-AT" sz="1050" dirty="0" err="1"/>
              <a:t>needs</a:t>
            </a:r>
            <a:r>
              <a:rPr lang="de-AT" sz="1050" dirty="0"/>
              <a:t> </a:t>
            </a:r>
            <a:r>
              <a:rPr lang="de-AT" sz="1050" dirty="0" err="1"/>
              <a:t>created</a:t>
            </a:r>
            <a:r>
              <a:rPr lang="de-AT" sz="1050" dirty="0"/>
              <a:t> </a:t>
            </a:r>
            <a:r>
              <a:rPr lang="de-AT" sz="1050" dirty="0" err="1"/>
              <a:t>by</a:t>
            </a:r>
            <a:r>
              <a:rPr lang="de-AT" sz="1050" dirty="0"/>
              <a:t> Covid-19</a:t>
            </a:r>
          </a:p>
          <a:p>
            <a:pPr marL="214313" indent="-214313" algn="ctr">
              <a:buFont typeface="Courier New" panose="02070309020205020404" pitchFamily="49" charset="0"/>
              <a:buChar char="o"/>
            </a:pPr>
            <a:r>
              <a:rPr lang="de-AT" sz="1050" dirty="0"/>
              <a:t>Website </a:t>
            </a:r>
            <a:r>
              <a:rPr lang="de-AT" sz="1050" dirty="0" err="1"/>
              <a:t>with</a:t>
            </a:r>
            <a:r>
              <a:rPr lang="de-AT" sz="1050" dirty="0"/>
              <a:t> </a:t>
            </a:r>
            <a:r>
              <a:rPr lang="de-AT" sz="1050" dirty="0" err="1"/>
              <a:t>knowledge</a:t>
            </a:r>
            <a:r>
              <a:rPr lang="de-AT" sz="1050" dirty="0"/>
              <a:t> </a:t>
            </a:r>
            <a:r>
              <a:rPr lang="de-AT" sz="1050" dirty="0" err="1"/>
              <a:t>base</a:t>
            </a:r>
            <a:endParaRPr lang="de-AT" sz="1050" dirty="0"/>
          </a:p>
        </p:txBody>
      </p:sp>
      <p:sp>
        <p:nvSpPr>
          <p:cNvPr id="27" name="Textfeld 26"/>
          <p:cNvSpPr txBox="1"/>
          <p:nvPr/>
        </p:nvSpPr>
        <p:spPr>
          <a:xfrm>
            <a:off x="598202" y="2891486"/>
            <a:ext cx="723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/>
              <a:t>May 2021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1397232" y="2903103"/>
            <a:ext cx="723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/>
              <a:t>Q3-2021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2855119" y="2902462"/>
            <a:ext cx="723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/>
              <a:t>Q4-2021</a:t>
            </a:r>
            <a:r>
              <a:rPr lang="de-AT" sz="900" dirty="0">
                <a:solidFill>
                  <a:schemeClr val="accent2"/>
                </a:solidFill>
              </a:rPr>
              <a:t>*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5550349" y="2896839"/>
            <a:ext cx="12600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>
                <a:solidFill>
                  <a:schemeClr val="tx1"/>
                </a:solidFill>
              </a:rPr>
              <a:t>Q4-2022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6525964" y="2895136"/>
            <a:ext cx="745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/>
              <a:t>Q1-2023</a:t>
            </a:r>
            <a:r>
              <a:rPr lang="de-AT" sz="900" dirty="0">
                <a:solidFill>
                  <a:schemeClr val="accent2"/>
                </a:solidFill>
              </a:rPr>
              <a:t>*</a:t>
            </a:r>
          </a:p>
        </p:txBody>
      </p:sp>
      <p:sp>
        <p:nvSpPr>
          <p:cNvPr id="62" name="Textfeld 61"/>
          <p:cNvSpPr txBox="1"/>
          <p:nvPr/>
        </p:nvSpPr>
        <p:spPr>
          <a:xfrm>
            <a:off x="7335568" y="2885165"/>
            <a:ext cx="8667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 err="1"/>
              <a:t>July</a:t>
            </a:r>
            <a:r>
              <a:rPr lang="de-AT" sz="900" dirty="0"/>
              <a:t> 2023</a:t>
            </a:r>
            <a:endParaRPr lang="de-AT" sz="900" dirty="0">
              <a:solidFill>
                <a:schemeClr val="accent2"/>
              </a:solidFill>
            </a:endParaRPr>
          </a:p>
        </p:txBody>
      </p:sp>
      <p:pic>
        <p:nvPicPr>
          <p:cNvPr id="23" name="Grafik 4">
            <a:extLst>
              <a:ext uri="{FF2B5EF4-FFF2-40B4-BE49-F238E27FC236}">
                <a16:creationId xmlns:a16="http://schemas.microsoft.com/office/drawing/2014/main" id="{17C7385F-B85A-4BE5-A2EC-39A33E3A59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451"/>
            <a:ext cx="1544927" cy="897054"/>
          </a:xfrm>
          <a:prstGeom prst="rect">
            <a:avLst/>
          </a:prstGeom>
        </p:spPr>
      </p:pic>
      <p:sp>
        <p:nvSpPr>
          <p:cNvPr id="20" name="Ovale Legende 19"/>
          <p:cNvSpPr/>
          <p:nvPr/>
        </p:nvSpPr>
        <p:spPr>
          <a:xfrm>
            <a:off x="3710177" y="1628141"/>
            <a:ext cx="3205529" cy="783137"/>
          </a:xfrm>
          <a:prstGeom prst="wedgeEllipseCallout">
            <a:avLst>
              <a:gd name="adj1" fmla="val -46796"/>
              <a:gd name="adj2" fmla="val 571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25" dirty="0"/>
              <a:t>2 Pilot </a:t>
            </a:r>
            <a:r>
              <a:rPr lang="de-AT" sz="1125" dirty="0" err="1"/>
              <a:t>regions</a:t>
            </a:r>
            <a:r>
              <a:rPr lang="de-AT" sz="1125" dirty="0"/>
              <a:t> in AT:</a:t>
            </a:r>
          </a:p>
          <a:p>
            <a:pPr marL="214313" indent="-214313" algn="ctr">
              <a:buFont typeface="Courier New" panose="02070309020205020404" pitchFamily="49" charset="0"/>
              <a:buChar char="o"/>
            </a:pPr>
            <a:r>
              <a:rPr lang="de-AT" sz="1125" dirty="0"/>
              <a:t>Tools &amp; </a:t>
            </a:r>
            <a:r>
              <a:rPr lang="de-AT" sz="1125" dirty="0" err="1"/>
              <a:t>Know-How</a:t>
            </a:r>
            <a:r>
              <a:rPr lang="de-AT" sz="1125" dirty="0"/>
              <a:t> on </a:t>
            </a:r>
            <a:r>
              <a:rPr lang="de-AT" sz="1125" dirty="0" err="1"/>
              <a:t>participatory</a:t>
            </a:r>
            <a:r>
              <a:rPr lang="de-AT" sz="1125" dirty="0"/>
              <a:t> </a:t>
            </a:r>
            <a:r>
              <a:rPr lang="de-AT" sz="1125" dirty="0" err="1"/>
              <a:t>processes</a:t>
            </a:r>
            <a:endParaRPr lang="de-AT" sz="1125" dirty="0"/>
          </a:p>
          <a:p>
            <a:pPr marL="214313" indent="-214313" algn="ctr">
              <a:buFont typeface="Courier New" panose="02070309020205020404" pitchFamily="49" charset="0"/>
              <a:buChar char="o"/>
            </a:pPr>
            <a:r>
              <a:rPr lang="de-AT" sz="1125" dirty="0" err="1"/>
              <a:t>Map</a:t>
            </a:r>
            <a:r>
              <a:rPr lang="de-AT" sz="1125" dirty="0"/>
              <a:t>(s) </a:t>
            </a:r>
            <a:r>
              <a:rPr lang="de-AT" sz="1125" dirty="0" err="1"/>
              <a:t>of</a:t>
            </a:r>
            <a:r>
              <a:rPr lang="de-AT" sz="1125" dirty="0"/>
              <a:t> reg. </a:t>
            </a:r>
            <a:r>
              <a:rPr lang="de-AT" sz="1125" dirty="0" err="1"/>
              <a:t>needs</a:t>
            </a:r>
            <a:r>
              <a:rPr lang="de-AT" sz="1125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7584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61264" y="619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AT-Social Innovation in ESF+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2263790" y="1192199"/>
            <a:ext cx="6633630" cy="3677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endParaRPr lang="en-GB" dirty="0">
              <a:solidFill>
                <a:srgbClr val="002060"/>
              </a:solidFill>
            </a:endParaRPr>
          </a:p>
          <a:p>
            <a:pPr indent="-355600">
              <a:lnSpc>
                <a:spcPct val="125000"/>
              </a:lnSpc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23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Dedicated funding priority: 95% ESF co-funding</a:t>
            </a:r>
          </a:p>
          <a:p>
            <a:pPr indent="-355600">
              <a:lnSpc>
                <a:spcPct val="125000"/>
              </a:lnSpc>
              <a:spcAft>
                <a:spcPts val="600"/>
              </a:spcAft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23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Development of a shared understanding and clear framework for implementing SI projects:</a:t>
            </a:r>
          </a:p>
          <a:p>
            <a:pPr lvl="1" indent="-355600">
              <a:lnSpc>
                <a:spcPct val="125000"/>
              </a:lnSpc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19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Capacity Building for Intermediate Bodies, stakeholders and project promoters</a:t>
            </a:r>
          </a:p>
          <a:p>
            <a:pPr marL="914400" lvl="2" indent="-355600">
              <a:lnSpc>
                <a:spcPct val="170000"/>
              </a:lnSpc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19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SI check list: 4 SI categories to be addressed </a:t>
            </a:r>
          </a:p>
          <a:p>
            <a:pPr marL="914400" lvl="2" indent="-355600">
              <a:lnSpc>
                <a:spcPct val="125000"/>
              </a:lnSpc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19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Uniform implementation process described in a guidance document („</a:t>
            </a:r>
            <a:r>
              <a:rPr lang="en-GB" sz="1900" dirty="0" err="1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Wegweiser</a:t>
            </a:r>
            <a:r>
              <a:rPr lang="en-GB" sz="19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“) - discussed in advance with the Audit Authority</a:t>
            </a:r>
          </a:p>
          <a:p>
            <a:pPr marL="558800" lvl="1" indent="0">
              <a:buClr>
                <a:srgbClr val="81A3D6"/>
              </a:buClr>
              <a:buSzPts val="2000"/>
              <a:buNone/>
            </a:pPr>
            <a:endParaRPr lang="en-GB" sz="1200" dirty="0">
              <a:solidFill>
                <a:srgbClr val="002060"/>
              </a:solidFill>
            </a:endParaRPr>
          </a:p>
          <a:p>
            <a:pPr marL="558800" lvl="1" indent="0">
              <a:buClr>
                <a:srgbClr val="81A3D6"/>
              </a:buClr>
              <a:buSzPts val="2000"/>
              <a:buNone/>
            </a:pPr>
            <a:endParaRPr lang="en-GB" sz="1200" dirty="0">
              <a:solidFill>
                <a:srgbClr val="002060"/>
              </a:solidFill>
            </a:endParaRPr>
          </a:p>
          <a:p>
            <a:pPr marL="558800" lvl="1" indent="0">
              <a:buClr>
                <a:srgbClr val="81A3D6"/>
              </a:buClr>
              <a:buSzPts val="2000"/>
              <a:buNone/>
            </a:pPr>
            <a:endParaRPr lang="en-GB" sz="1200" dirty="0">
              <a:solidFill>
                <a:srgbClr val="002060"/>
              </a:solidFill>
            </a:endParaRPr>
          </a:p>
          <a:p>
            <a:pPr marL="558800" lvl="1" indent="0">
              <a:buClr>
                <a:srgbClr val="81A3D6"/>
              </a:buClr>
              <a:buSzPts val="2000"/>
              <a:buNone/>
            </a:pPr>
            <a:endParaRPr lang="en-GB" sz="1300" dirty="0">
              <a:solidFill>
                <a:srgbClr val="00206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619" y="68053"/>
            <a:ext cx="1781245" cy="103427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F0296D0-CD04-D1C8-FD0D-7E52FE175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564" y="241006"/>
            <a:ext cx="1891144" cy="664844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631900" y="1301626"/>
            <a:ext cx="1547446" cy="77510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BA1F2F"/>
                </a:solidFill>
                <a:latin typeface="Calibri"/>
                <a:ea typeface="Calibri"/>
                <a:cs typeface="Calibri"/>
              </a:rPr>
              <a:t>New Ideas</a:t>
            </a:r>
          </a:p>
        </p:txBody>
      </p:sp>
      <p:sp>
        <p:nvSpPr>
          <p:cNvPr id="13" name="Ellipse 12"/>
          <p:cNvSpPr/>
          <p:nvPr/>
        </p:nvSpPr>
        <p:spPr>
          <a:xfrm>
            <a:off x="631900" y="2186159"/>
            <a:ext cx="1547446" cy="77510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BA1F2F"/>
                </a:solidFill>
                <a:latin typeface="Calibri"/>
                <a:ea typeface="Calibri"/>
                <a:cs typeface="Calibri"/>
              </a:rPr>
              <a:t>Meeting Social Needs</a:t>
            </a:r>
          </a:p>
        </p:txBody>
      </p:sp>
      <p:sp>
        <p:nvSpPr>
          <p:cNvPr id="14" name="Ellipse 13"/>
          <p:cNvSpPr/>
          <p:nvPr/>
        </p:nvSpPr>
        <p:spPr>
          <a:xfrm>
            <a:off x="631900" y="3070692"/>
            <a:ext cx="1547446" cy="77510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BA1F2F"/>
                </a:solidFill>
                <a:latin typeface="Calibri"/>
                <a:ea typeface="Calibri"/>
                <a:cs typeface="Calibri"/>
              </a:rPr>
              <a:t>Creating Collaborations</a:t>
            </a:r>
          </a:p>
        </p:txBody>
      </p:sp>
      <p:sp>
        <p:nvSpPr>
          <p:cNvPr id="15" name="Ellipse 14"/>
          <p:cNvSpPr/>
          <p:nvPr/>
        </p:nvSpPr>
        <p:spPr>
          <a:xfrm>
            <a:off x="631900" y="3955225"/>
            <a:ext cx="1547446" cy="79927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BA1F2F"/>
                </a:solidFill>
                <a:latin typeface="Calibri"/>
                <a:ea typeface="Calibri"/>
                <a:cs typeface="Calibri"/>
              </a:rPr>
              <a:t>Benefiting Society</a:t>
            </a:r>
          </a:p>
        </p:txBody>
      </p:sp>
    </p:spTree>
    <p:extLst>
      <p:ext uri="{BB962C8B-B14F-4D97-AF65-F5344CB8AC3E}">
        <p14:creationId xmlns:p14="http://schemas.microsoft.com/office/powerpoint/2010/main" val="2064253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7FAF8CB-43E7-779B-5AEA-49E3F7101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48" y="886297"/>
            <a:ext cx="3492738" cy="410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Johannes Brahms - mixtur.ch">
            <a:extLst>
              <a:ext uri="{FF2B5EF4-FFF2-40B4-BE49-F238E27FC236}">
                <a16:creationId xmlns:a16="http://schemas.microsoft.com/office/drawing/2014/main" id="{1073CC9F-689A-B18B-84E4-1F8AA34DA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769" y="886297"/>
            <a:ext cx="2925834" cy="410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1A556DE9-56DB-2634-FF9B-7C3EF7DC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58" y="10954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de-AT" dirty="0"/>
              <a:t>Austria: </a:t>
            </a:r>
            <a:r>
              <a:rPr lang="de-AT" dirty="0" err="1"/>
              <a:t>Two</a:t>
            </a:r>
            <a:r>
              <a:rPr lang="de-AT" dirty="0"/>
              <a:t> Pilot </a:t>
            </a:r>
            <a:r>
              <a:rPr lang="de-AT" dirty="0" err="1"/>
              <a:t>Regions</a:t>
            </a:r>
            <a:endParaRPr lang="en-US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9648A91C-897E-6BF0-99EE-604B83179AAD}"/>
              </a:ext>
            </a:extLst>
          </p:cNvPr>
          <p:cNvGrpSpPr/>
          <p:nvPr/>
        </p:nvGrpSpPr>
        <p:grpSpPr>
          <a:xfrm>
            <a:off x="638748" y="886296"/>
            <a:ext cx="7668853" cy="4109104"/>
            <a:chOff x="638748" y="886296"/>
            <a:chExt cx="7668853" cy="4109104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601F2D03-3B3D-CD80-4EBD-93291AE92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748" y="886296"/>
              <a:ext cx="3492739" cy="4109104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3DFEAF78-1C59-15C6-1AA1-486F713DE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81768" y="886296"/>
              <a:ext cx="2925833" cy="4108887"/>
            </a:xfrm>
            <a:prstGeom prst="rect">
              <a:avLst/>
            </a:prstGeom>
          </p:spPr>
        </p:pic>
      </p:grpSp>
      <p:pic>
        <p:nvPicPr>
          <p:cNvPr id="13" name="Grafik 12">
            <a:extLst>
              <a:ext uri="{FF2B5EF4-FFF2-40B4-BE49-F238E27FC236}">
                <a16:creationId xmlns:a16="http://schemas.microsoft.com/office/drawing/2014/main" id="{5D2FB15F-47FC-53BD-8D30-E979905113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5189" y="135174"/>
            <a:ext cx="1160751" cy="67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7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Google Shape;92;p19"/>
          <p:cNvCxnSpPr>
            <a:cxnSpLocks/>
          </p:cNvCxnSpPr>
          <p:nvPr/>
        </p:nvCxnSpPr>
        <p:spPr>
          <a:xfrm>
            <a:off x="41221" y="3618946"/>
            <a:ext cx="9061558" cy="0"/>
          </a:xfrm>
          <a:prstGeom prst="straightConnector1">
            <a:avLst/>
          </a:prstGeom>
          <a:noFill/>
          <a:ln w="38100" cap="flat" cmpd="sng">
            <a:solidFill>
              <a:srgbClr val="BA1F2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3" name="Google Shape;93;p19"/>
          <p:cNvSpPr/>
          <p:nvPr/>
        </p:nvSpPr>
        <p:spPr>
          <a:xfrm>
            <a:off x="231519" y="1693701"/>
            <a:ext cx="2263945" cy="1798800"/>
          </a:xfrm>
          <a:prstGeom prst="rect">
            <a:avLst/>
          </a:prstGeom>
          <a:solidFill>
            <a:srgbClr val="81A3D6"/>
          </a:solidFill>
          <a:ln w="28575" cap="flat" cmpd="sng">
            <a:solidFill>
              <a:srgbClr val="81A3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Framework &amp; actor maps: 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Who is active in the region?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Which stakeholders need to be involved? 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How should they be addressed?</a:t>
            </a:r>
            <a:endParaRPr lang="de-AT" sz="1200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9"/>
          <p:cNvSpPr/>
          <p:nvPr/>
        </p:nvSpPr>
        <p:spPr>
          <a:xfrm>
            <a:off x="2495479" y="1693701"/>
            <a:ext cx="2263945" cy="1798800"/>
          </a:xfrm>
          <a:prstGeom prst="rect">
            <a:avLst/>
          </a:prstGeom>
          <a:solidFill>
            <a:srgbClr val="FFD42E"/>
          </a:solidFill>
          <a:ln w="2857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Addressing &amp; involving the identified actors</a:t>
            </a:r>
            <a:endParaRPr sz="12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4798034" y="1693701"/>
            <a:ext cx="4111676" cy="1798800"/>
          </a:xfrm>
          <a:prstGeom prst="rect">
            <a:avLst/>
          </a:prstGeom>
          <a:solidFill>
            <a:srgbClr val="FF8770"/>
          </a:solidFill>
          <a:ln w="28575" cap="flat" cmpd="sng">
            <a:solidFill>
              <a:srgbClr val="FF87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Participatory processes for project development/preparation of calls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1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Forum Social Innovation, Salzburg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1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Workshops networking, individual info talks (e.g. specific target groups like leading companies) . . . 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1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Toolbox “Participation” for Intermediate Bodies and for project promoters</a:t>
            </a:r>
            <a:endParaRPr sz="11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68;p15">
            <a:extLst>
              <a:ext uri="{FF2B5EF4-FFF2-40B4-BE49-F238E27FC236}">
                <a16:creationId xmlns:a16="http://schemas.microsoft.com/office/drawing/2014/main" id="{E268FAFD-720B-F6DB-46DF-4B0964872B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4351" y="2052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-AT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Pilot </a:t>
            </a:r>
            <a:r>
              <a:rPr lang="de-AT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Regions</a:t>
            </a:r>
            <a:r>
              <a:rPr lang="de-AT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de-AT" sz="240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City </a:t>
            </a:r>
            <a:r>
              <a:rPr lang="de-AT" sz="240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de-AT" sz="240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 Salzburg and </a:t>
            </a:r>
            <a:r>
              <a:rPr lang="de-AT" sz="240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district</a:t>
            </a:r>
            <a:r>
              <a:rPr lang="de-AT" sz="240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 Bruck-Mürzzuschlag</a:t>
            </a:r>
            <a:endParaRPr sz="240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702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5" grpId="0" animBg="1"/>
      <p:bldP spid="9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61264" y="619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Key </a:t>
            </a:r>
            <a:r>
              <a:rPr lang="de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Findings</a:t>
            </a: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de-AT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Conclusions</a:t>
            </a: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AT, BG, HU, SK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2263790" y="1192200"/>
            <a:ext cx="663363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Missing overarching structure for Social Innovation</a:t>
            </a:r>
          </a:p>
          <a:p>
            <a:pPr lvl="0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Lack of synergies due to „silos“ of Social Innovation in different funds (ESF, EFRE, LEADER, etc.) </a:t>
            </a: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Common understanding of Social Innovation is of utmost importance </a:t>
            </a: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Wingdings" panose="05000000000000000000" pitchFamily="2" charset="2"/>
              </a:rPr>
              <a:t> workshops, conferences, info-sheets</a:t>
            </a:r>
            <a:endParaRPr lang="en-US"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Key role of participatory processes </a:t>
            </a: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Wingdings" panose="05000000000000000000" pitchFamily="2" charset="2"/>
              </a:rPr>
              <a:t> toolbox</a:t>
            </a:r>
            <a:endParaRPr lang="en-US"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lvl="0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Missing exchange of experience and expertise </a:t>
            </a: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use of untapped potential</a:t>
            </a: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DE" dirty="0">
                <a:solidFill>
                  <a:srgbClr val="002060"/>
                </a:solidFill>
              </a:rPr>
              <a:t>Main </a:t>
            </a:r>
            <a:r>
              <a:rPr lang="de-DE" dirty="0" err="1">
                <a:solidFill>
                  <a:srgbClr val="002060"/>
                </a:solidFill>
              </a:rPr>
              <a:t>question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remains</a:t>
            </a:r>
            <a:r>
              <a:rPr lang="de-DE" dirty="0">
                <a:solidFill>
                  <a:srgbClr val="002060"/>
                </a:solidFill>
              </a:rPr>
              <a:t>: </a:t>
            </a:r>
            <a:r>
              <a:rPr lang="de-DE" dirty="0" err="1">
                <a:solidFill>
                  <a:srgbClr val="002060"/>
                </a:solidFill>
              </a:rPr>
              <a:t>How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to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operationalise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contingency</a:t>
            </a:r>
            <a:r>
              <a:rPr lang="de-DE" dirty="0">
                <a:solidFill>
                  <a:srgbClr val="002060"/>
                </a:solidFill>
              </a:rPr>
              <a:t>? </a:t>
            </a:r>
            <a:r>
              <a:rPr lang="de-DE" dirty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2060"/>
                </a:solidFill>
                <a:sym typeface="Wingdings" panose="05000000000000000000" pitchFamily="2" charset="2"/>
              </a:rPr>
              <a:t>Create space and structures for exchange</a:t>
            </a: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619" y="68053"/>
            <a:ext cx="1781245" cy="1034271"/>
          </a:xfrm>
          <a:prstGeom prst="rect">
            <a:avLst/>
          </a:prstGeom>
        </p:spPr>
      </p:pic>
      <p:pic>
        <p:nvPicPr>
          <p:cNvPr id="6" name="Kép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527" y="1959532"/>
            <a:ext cx="1789968" cy="129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3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1853738" y="692033"/>
          <a:ext cx="5099859" cy="3890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Down Arrow 6"/>
          <p:cNvSpPr/>
          <p:nvPr/>
        </p:nvSpPr>
        <p:spPr>
          <a:xfrm>
            <a:off x="1714846" y="548637"/>
            <a:ext cx="947651" cy="4177146"/>
          </a:xfrm>
          <a:prstGeom prst="downArrow">
            <a:avLst/>
          </a:prstGeom>
          <a:solidFill>
            <a:srgbClr val="91A1C2"/>
          </a:solidFill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COORDINATION</a:t>
            </a:r>
            <a:endParaRPr lang="fi-FI" sz="1800" b="1" dirty="0">
              <a:solidFill>
                <a:schemeClr val="tx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 rot="10800000">
            <a:off x="6005946" y="561110"/>
            <a:ext cx="947651" cy="4177146"/>
          </a:xfrm>
          <a:prstGeom prst="downArrow">
            <a:avLst/>
          </a:prstGeom>
          <a:solidFill>
            <a:srgbClr val="CFE3E1"/>
          </a:solidFill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UPSCALING</a:t>
            </a:r>
            <a:endParaRPr lang="fi-FI" sz="1800" b="1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787161" y="114301"/>
            <a:ext cx="3107948" cy="4268183"/>
            <a:chOff x="2192215" y="152400"/>
            <a:chExt cx="4143930" cy="5690911"/>
          </a:xfrm>
        </p:grpSpPr>
        <p:sp>
          <p:nvSpPr>
            <p:cNvPr id="2" name="TextBox 1"/>
            <p:cNvSpPr txBox="1"/>
            <p:nvPr/>
          </p:nvSpPr>
          <p:spPr>
            <a:xfrm>
              <a:off x="2192215" y="152400"/>
              <a:ext cx="4143930" cy="615553"/>
            </a:xfrm>
            <a:prstGeom prst="rect">
              <a:avLst/>
            </a:prstGeom>
            <a:solidFill>
              <a:schemeClr val="l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DA1B2D"/>
                  </a:solidFill>
                </a:rPr>
                <a:t>Social Innovation?</a:t>
              </a:r>
              <a:endParaRPr lang="fi-FI" sz="2400" b="1" dirty="0">
                <a:solidFill>
                  <a:srgbClr val="DA1B2D"/>
                </a:solidFill>
              </a:endParaRPr>
            </a:p>
          </p:txBody>
        </p:sp>
        <p:sp>
          <p:nvSpPr>
            <p:cNvPr id="12" name="Curved Up Arrow 11"/>
            <p:cNvSpPr/>
            <p:nvPr/>
          </p:nvSpPr>
          <p:spPr>
            <a:xfrm>
              <a:off x="2858724" y="1189249"/>
              <a:ext cx="2977662" cy="4654062"/>
            </a:xfrm>
            <a:prstGeom prst="curvedUpArrow">
              <a:avLst/>
            </a:prstGeom>
            <a:solidFill>
              <a:srgbClr val="F29E70">
                <a:alpha val="55000"/>
              </a:srgbClr>
            </a:solidFill>
            <a:ln w="0">
              <a:solidFill>
                <a:srgbClr val="C00000">
                  <a:alpha val="6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050">
                <a:solidFill>
                  <a:schemeClr val="tx1"/>
                </a:solidFill>
              </a:endParaRPr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27797894-1D5B-F96A-5328-484E78C9D2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5514" y="114301"/>
            <a:ext cx="1638973" cy="951661"/>
          </a:xfrm>
          <a:prstGeom prst="rect">
            <a:avLst/>
          </a:prstGeom>
        </p:spPr>
      </p:pic>
      <p:pic>
        <p:nvPicPr>
          <p:cNvPr id="4" name="Kép 4">
            <a:extLst>
              <a:ext uri="{FF2B5EF4-FFF2-40B4-BE49-F238E27FC236}">
                <a16:creationId xmlns:a16="http://schemas.microsoft.com/office/drawing/2014/main" id="{D2AB2F6D-BBA4-FFD9-7F3A-950EBAA41C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024" y="4646995"/>
            <a:ext cx="2289976" cy="48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1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326D87-2051-FE87-CEBB-429A7C7F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400" b="1" dirty="0"/>
              <a:t>Thank you for your attention!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154857-9B88-2F09-BD66-4923BEDEA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  <a:defRPr/>
            </a:pPr>
            <a:endParaRPr lang="en-US" dirty="0"/>
          </a:p>
          <a:p>
            <a:pPr marL="152400" indent="0">
              <a:buNone/>
              <a:defRPr/>
            </a:pPr>
            <a:endParaRPr lang="en-GB" sz="1200" dirty="0">
              <a:latin typeface="Trebuchet MS" pitchFamily="34" charset="0"/>
              <a:cs typeface="Raleway"/>
            </a:endParaRPr>
          </a:p>
          <a:p>
            <a:pPr marL="152400" indent="0">
              <a:buNone/>
              <a:defRPr/>
            </a:pPr>
            <a:endParaRPr lang="en-GB" sz="1200" dirty="0">
              <a:latin typeface="Trebuchet MS" pitchFamily="34" charset="0"/>
              <a:cs typeface="Raleway"/>
            </a:endParaRPr>
          </a:p>
          <a:p>
            <a:pPr marL="152400" indent="0">
              <a:buNone/>
              <a:defRPr/>
            </a:pPr>
            <a:r>
              <a:rPr lang="de-DE" dirty="0"/>
              <a:t>Jörg Mirtl</a:t>
            </a:r>
          </a:p>
          <a:p>
            <a:pPr marL="152400" indent="0">
              <a:buNone/>
              <a:defRPr/>
            </a:pPr>
            <a:r>
              <a:rPr lang="en-GB" dirty="0"/>
              <a:t>L&amp;R Social Research</a:t>
            </a:r>
          </a:p>
          <a:p>
            <a:pPr marL="152400" indent="0">
              <a:buNone/>
              <a:defRPr/>
            </a:pPr>
            <a:r>
              <a:rPr lang="en-GB" dirty="0">
                <a:hlinkClick r:id="rId3"/>
              </a:rPr>
              <a:t>https://www.lrsocialresearch.at/</a:t>
            </a:r>
            <a:endParaRPr lang="en-GB" dirty="0"/>
          </a:p>
          <a:p>
            <a:pPr marL="152400" indent="0">
              <a:buNone/>
              <a:defRPr/>
            </a:pPr>
            <a:r>
              <a:rPr lang="en-US" dirty="0">
                <a:hlinkClick r:id="rId4"/>
              </a:rPr>
              <a:t>https://si.plus/</a:t>
            </a:r>
            <a:endParaRPr lang="en-US" dirty="0"/>
          </a:p>
          <a:p>
            <a:pPr marL="152400" indent="0">
              <a:buNone/>
              <a:defRPr/>
            </a:pPr>
            <a:endParaRPr lang="de-DE" dirty="0"/>
          </a:p>
          <a:p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1FCC779-457E-325A-56E4-EA8F52A2F7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21" y="1389600"/>
            <a:ext cx="1160751" cy="67398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29534AC-2CC9-55F2-A4FD-ACCD2B85C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024" y="4663074"/>
            <a:ext cx="2289976" cy="4804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2DC411A-0291-0AB8-BC84-19ECC100E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0220" y="555600"/>
            <a:ext cx="3622080" cy="362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0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854</Words>
  <Application>Microsoft Office PowerPoint</Application>
  <PresentationFormat>Bildschirmpräsentation (16:9)</PresentationFormat>
  <Paragraphs>164</Paragraphs>
  <Slides>15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Arial</vt:lpstr>
      <vt:lpstr>Calibri</vt:lpstr>
      <vt:lpstr>Courier New</vt:lpstr>
      <vt:lpstr>Helvetica</vt:lpstr>
      <vt:lpstr>Trebuchet MS</vt:lpstr>
      <vt:lpstr>Simple Light</vt:lpstr>
      <vt:lpstr>PowerPoint-Präsentation</vt:lpstr>
      <vt:lpstr>Contents</vt:lpstr>
      <vt:lpstr>What is Social Innovation?</vt:lpstr>
      <vt:lpstr>Key Facts </vt:lpstr>
      <vt:lpstr>PowerPoint-Präsentation</vt:lpstr>
      <vt:lpstr>PowerPoint-Präsentation</vt:lpstr>
      <vt:lpstr>PowerPoint-Präsentation</vt:lpstr>
      <vt:lpstr>PowerPoint-Präsentation</vt:lpstr>
      <vt:lpstr>Matching Priorities SI in the ESF+ and SI PLUS in Austria </vt:lpstr>
      <vt:lpstr>AT-Social Innovation in ESF+</vt:lpstr>
      <vt:lpstr>Austria: Two Pilot Regions</vt:lpstr>
      <vt:lpstr>Pilot Regions: City of Salzburg and district Bruck-Mürzzuschlag</vt:lpstr>
      <vt:lpstr>Key Findings and Conclusions AT, BG, HU, SK</vt:lpstr>
      <vt:lpstr>PowerPoint-Präsentation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L&amp;R MobilUser</dc:creator>
  <cp:lastModifiedBy>Jörg Mirtl</cp:lastModifiedBy>
  <cp:revision>142</cp:revision>
  <cp:lastPrinted>2023-04-12T06:49:43Z</cp:lastPrinted>
  <dcterms:modified xsi:type="dcterms:W3CDTF">2023-06-29T14:55:33Z</dcterms:modified>
</cp:coreProperties>
</file>