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316" r:id="rId6"/>
    <p:sldId id="317" r:id="rId7"/>
    <p:sldId id="318" r:id="rId8"/>
    <p:sldId id="319" r:id="rId9"/>
    <p:sldId id="321" r:id="rId10"/>
    <p:sldId id="324" r:id="rId11"/>
    <p:sldId id="322" r:id="rId12"/>
    <p:sldId id="323" r:id="rId13"/>
    <p:sldId id="356" r:id="rId14"/>
    <p:sldId id="362" r:id="rId15"/>
    <p:sldId id="364" r:id="rId16"/>
    <p:sldId id="370" r:id="rId17"/>
    <p:sldId id="371" r:id="rId18"/>
  </p:sldIdLst>
  <p:sldSz cx="9144000" cy="5143500" type="screen16x9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enttamási IStván Tamás" initials="SZIT" lastIdx="2" clrIdx="0">
    <p:extLst>
      <p:ext uri="{19B8F6BF-5375-455C-9EA6-DF929625EA0E}">
        <p15:presenceInfo xmlns:p15="http://schemas.microsoft.com/office/powerpoint/2012/main" userId="0a0e7c4d012dad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293"/>
    <a:srgbClr val="D91A2C"/>
    <a:srgbClr val="BF198C"/>
    <a:srgbClr val="F5B305"/>
    <a:srgbClr val="FFDD71"/>
    <a:srgbClr val="FFEFBD"/>
    <a:srgbClr val="034EA2"/>
    <a:srgbClr val="8D9EC0"/>
    <a:srgbClr val="8FA2C2"/>
    <a:srgbClr val="E67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Világos stílus 3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Közepesen sötét stílus 1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Közepesen sötét stílus 1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 b="0" strike="noStrike" spc="-1">
                <a:latin typeface="Arial"/>
              </a:rPr>
              <a:t>Címszöveg formátumának szerkesztése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3200" b="0" strike="noStrike" spc="-1"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400" b="0" strike="noStrike" spc="-1"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 b="0" strike="noStrike" spc="-1">
                <a:latin typeface="Arial"/>
              </a:rPr>
              <a:t>Címszöveg formátumának szerkesztése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3200" b="0" strike="noStrike" spc="-1"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400" b="0" strike="noStrike" spc="-1"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000" b="0" strike="noStrike" spc="-1"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hyperlink" Target="mailto:szenttamasi.tamas@ifka.hu" TargetMode="External"/><Relationship Id="rId4" Type="http://schemas.openxmlformats.org/officeDocument/2006/relationships/hyperlink" Target="mailto:novak@ifka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1020240" y="1001880"/>
            <a:ext cx="6987960" cy="367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hu-HU" sz="2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Stratégiai javaslat a társadalmi innovációs ökoszisztéma fejlesztésére Magyarországon</a:t>
            </a:r>
            <a:endParaRPr lang="hu-HU" sz="24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800" b="0" strike="noStrike" spc="-1" dirty="0" smtClean="0">
              <a:solidFill>
                <a:srgbClr val="000000"/>
              </a:solidFill>
              <a:latin typeface="Panton" panose="00000500000000000000" pitchFamily="50" charset="-18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Készítette</a:t>
            </a:r>
            <a:r>
              <a:rPr lang="hu-HU" sz="1800" b="0" strike="noStrike" spc="-1" dirty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:</a:t>
            </a:r>
            <a:endParaRPr lang="hu-HU" sz="18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 dirty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IFKA Közhasznú Nonprofit Kft</a:t>
            </a:r>
            <a:endParaRPr lang="hu-HU" sz="18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8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2023</a:t>
            </a:r>
            <a:endParaRPr lang="hu-HU" sz="1800" b="0" strike="noStrike" spc="-1" dirty="0">
              <a:latin typeface="Panton" panose="00000500000000000000" pitchFamily="50" charset="-18"/>
            </a:endParaRPr>
          </a:p>
        </p:txBody>
      </p:sp>
      <p:pic>
        <p:nvPicPr>
          <p:cNvPr id="78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79" name="Kép 6"/>
          <p:cNvPicPr/>
          <p:nvPr/>
        </p:nvPicPr>
        <p:blipFill>
          <a:blip r:embed="rId3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pic>
        <p:nvPicPr>
          <p:cNvPr id="3" name="Kép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199080" y="681120"/>
            <a:ext cx="8683920" cy="391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4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 Mi a társadalmi innováció és miért van rá szükség? </a:t>
            </a:r>
            <a:endParaRPr lang="hu-HU" sz="14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400" b="0" strike="noStrike" spc="-1" dirty="0">
                <a:latin typeface="Panton" panose="00000500000000000000" pitchFamily="50" charset="-18"/>
                <a:ea typeface="Arial"/>
              </a:rPr>
              <a:t>	1.1. A társadalmi innováció fogalma</a:t>
            </a: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400" b="0" strike="noStrike" spc="-1" dirty="0">
                <a:latin typeface="Panton" panose="00000500000000000000" pitchFamily="50" charset="-18"/>
                <a:ea typeface="Arial"/>
              </a:rPr>
              <a:t>	1.2. Társadalmi innováció beavatkozási területei és </a:t>
            </a:r>
            <a:r>
              <a:rPr lang="hu-HU" sz="1400" b="0" strike="noStrike" spc="-1" dirty="0" smtClean="0">
                <a:latin typeface="Panton" panose="00000500000000000000" pitchFamily="50" charset="-18"/>
                <a:ea typeface="Arial"/>
              </a:rPr>
              <a:t>érintettjei </a:t>
            </a:r>
            <a:r>
              <a:rPr lang="hu-HU" sz="1400" b="0" strike="noStrike" spc="-1" dirty="0">
                <a:latin typeface="Panton" panose="00000500000000000000" pitchFamily="50" charset="-18"/>
                <a:ea typeface="Arial"/>
              </a:rPr>
              <a:t>Magyarországon </a:t>
            </a: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400" b="0" strike="noStrike" spc="-1" dirty="0">
                <a:latin typeface="Panton" panose="00000500000000000000" pitchFamily="50" charset="-18"/>
                <a:ea typeface="Arial"/>
              </a:rPr>
              <a:t>	1.3. </a:t>
            </a:r>
            <a:r>
              <a:rPr lang="hu-HU" sz="1400" b="0" strike="noStrike" spc="-1" dirty="0" smtClean="0">
                <a:latin typeface="Panton" panose="00000500000000000000" pitchFamily="50" charset="-18"/>
                <a:ea typeface="Arial"/>
              </a:rPr>
              <a:t>Vízió</a:t>
            </a:r>
            <a:endParaRPr lang="hu-HU" sz="1400" b="0" strike="noStrike" spc="-1" dirty="0">
              <a:latin typeface="Panton" panose="00000500000000000000" pitchFamily="50" charset="-18"/>
            </a:endParaRPr>
          </a:p>
          <a:p>
            <a:pPr indent="-175680"/>
            <a:r>
              <a:rPr lang="hu-HU" sz="1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2. Helyzetelemzés</a:t>
            </a:r>
          </a:p>
          <a:p>
            <a:pPr marL="182520" indent="-175680">
              <a:lnSpc>
                <a:spcPct val="100000"/>
              </a:lnSpc>
            </a:pPr>
            <a:r>
              <a:rPr lang="hu-HU" sz="1400" b="0" strike="noStrike" spc="-1" dirty="0">
                <a:latin typeface="Panton" panose="00000500000000000000" pitchFamily="50" charset="-18"/>
                <a:ea typeface="Arial"/>
              </a:rPr>
              <a:t>	2.1. A társadalmi innováció ökoszisztémája </a:t>
            </a:r>
            <a:r>
              <a:rPr lang="hu-HU" sz="1400" b="0" strike="noStrike" spc="-1" dirty="0" smtClean="0">
                <a:latin typeface="Panton" panose="00000500000000000000" pitchFamily="50" charset="-18"/>
                <a:ea typeface="Arial"/>
              </a:rPr>
              <a:t>Magyarországon</a:t>
            </a:r>
            <a:endParaRPr lang="hu-HU" sz="1400" b="0" strike="noStrike" spc="-1" dirty="0" smtClean="0">
              <a:latin typeface="Panton" panose="00000500000000000000" pitchFamily="50" charset="-18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400" spc="-1" dirty="0">
                <a:latin typeface="Panton" panose="00000500000000000000" pitchFamily="50" charset="-18"/>
                <a:ea typeface="Arial"/>
              </a:rPr>
              <a:t>	</a:t>
            </a:r>
            <a:r>
              <a:rPr lang="hu-HU" sz="1400" spc="-1" dirty="0" smtClean="0">
                <a:latin typeface="Panton" panose="00000500000000000000" pitchFamily="50" charset="-18"/>
                <a:ea typeface="Arial"/>
              </a:rPr>
              <a:t>2.2. </a:t>
            </a:r>
            <a:r>
              <a:rPr lang="hu-HU" sz="1400" spc="-1" dirty="0">
                <a:latin typeface="Panton" panose="00000500000000000000" pitchFamily="50" charset="-18"/>
                <a:ea typeface="Arial"/>
              </a:rPr>
              <a:t>A társadalmi innováció elterjedését segítő és gátló tényezők (SWOT analízis) </a:t>
            </a:r>
            <a:endParaRPr lang="hu-HU" sz="1400" spc="-1" dirty="0">
              <a:latin typeface="Panton" panose="00000500000000000000" pitchFamily="50" charset="-18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400" spc="-1" dirty="0">
                <a:latin typeface="Panton" panose="00000500000000000000" pitchFamily="50" charset="-18"/>
                <a:ea typeface="Arial"/>
              </a:rPr>
              <a:t>	</a:t>
            </a:r>
            <a:r>
              <a:rPr lang="hu-HU" sz="1400" spc="-1" dirty="0" smtClean="0">
                <a:latin typeface="Panton" panose="00000500000000000000" pitchFamily="50" charset="-18"/>
                <a:ea typeface="Arial"/>
              </a:rPr>
              <a:t>2.3. </a:t>
            </a:r>
            <a:r>
              <a:rPr lang="hu-HU" sz="1400" spc="-1" dirty="0">
                <a:latin typeface="Panton" panose="00000500000000000000" pitchFamily="50" charset="-18"/>
                <a:ea typeface="Arial"/>
              </a:rPr>
              <a:t>Problémák, beavatkozási </a:t>
            </a:r>
            <a:r>
              <a:rPr lang="hu-HU" sz="1400" spc="-1" dirty="0" smtClean="0">
                <a:latin typeface="Panton" panose="00000500000000000000" pitchFamily="50" charset="-18"/>
                <a:ea typeface="Arial"/>
              </a:rPr>
              <a:t>szükségletek</a:t>
            </a:r>
            <a:endParaRPr lang="hu-HU" sz="1400" spc="-1" dirty="0">
              <a:latin typeface="Panton" panose="00000500000000000000" pitchFamily="50" charset="-18"/>
            </a:endParaRPr>
          </a:p>
          <a:p>
            <a:pPr indent="-175680">
              <a:lnSpc>
                <a:spcPct val="100000"/>
              </a:lnSpc>
            </a:pPr>
            <a:r>
              <a:rPr lang="hu-HU" sz="14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3. Stratégiai javaslatok</a:t>
            </a:r>
          </a:p>
          <a:p>
            <a:pPr marL="182520" indent="-175680">
              <a:lnSpc>
                <a:spcPct val="100000"/>
              </a:lnSpc>
            </a:pPr>
            <a:r>
              <a:rPr lang="hu-HU" sz="1400" spc="-1" dirty="0">
                <a:latin typeface="Panton" panose="00000500000000000000" pitchFamily="50" charset="-18"/>
                <a:ea typeface="Arial"/>
              </a:rPr>
              <a:t>	3.1. Prioritások és célok meghatározása </a:t>
            </a:r>
            <a:endParaRPr lang="hu-HU" sz="1400" spc="-1" dirty="0">
              <a:latin typeface="Panton" panose="00000500000000000000" pitchFamily="50" charset="-18"/>
            </a:endParaRPr>
          </a:p>
          <a:p>
            <a:pPr marL="182520" indent="-175680">
              <a:lnSpc>
                <a:spcPct val="100000"/>
              </a:lnSpc>
            </a:pPr>
            <a:r>
              <a:rPr lang="hu-HU" sz="1400" spc="-1" dirty="0" smtClean="0">
                <a:latin typeface="Panton" panose="00000500000000000000" pitchFamily="50" charset="-18"/>
                <a:ea typeface="Arial"/>
              </a:rPr>
              <a:t>		3.2.1 </a:t>
            </a:r>
            <a:r>
              <a:rPr lang="hu-HU" sz="1400" spc="-1" dirty="0">
                <a:latin typeface="Panton" panose="00000500000000000000" pitchFamily="50" charset="-18"/>
                <a:ea typeface="Arial"/>
              </a:rPr>
              <a:t>Végrehajtási struktúra</a:t>
            </a:r>
          </a:p>
          <a:p>
            <a:pPr marL="444600" indent="-437760">
              <a:lnSpc>
                <a:spcPct val="100000"/>
              </a:lnSpc>
            </a:pPr>
            <a:r>
              <a:rPr lang="hu-HU" sz="1400" b="0" strike="noStrike" spc="-1" dirty="0">
                <a:solidFill>
                  <a:srgbClr val="000000"/>
                </a:solidFill>
                <a:latin typeface="Panton" panose="00000500000000000000" pitchFamily="50" charset="-18"/>
                <a:ea typeface="Arial"/>
              </a:rPr>
              <a:t>	</a:t>
            </a:r>
            <a:endParaRPr lang="hu-HU" sz="1400" b="0" strike="noStrike" spc="-1" dirty="0">
              <a:solidFill>
                <a:srgbClr val="00B050"/>
              </a:solidFill>
              <a:latin typeface="Panton" panose="00000500000000000000" pitchFamily="50" charset="-18"/>
            </a:endParaRPr>
          </a:p>
        </p:txBody>
      </p:sp>
      <p:pic>
        <p:nvPicPr>
          <p:cNvPr id="81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83" name="Kép 7"/>
          <p:cNvPicPr/>
          <p:nvPr/>
        </p:nvPicPr>
        <p:blipFill>
          <a:blip r:embed="rId3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84" name="CustomShape 2"/>
          <p:cNvSpPr/>
          <p:nvPr/>
        </p:nvSpPr>
        <p:spPr>
          <a:xfrm>
            <a:off x="214200" y="241920"/>
            <a:ext cx="101448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Tartalom</a:t>
            </a:r>
            <a:endParaRPr lang="hu-HU" sz="1600" b="0" strike="noStrike" spc="-1" dirty="0">
              <a:latin typeface="Arial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99080" y="809280"/>
            <a:ext cx="8683920" cy="348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</p:txBody>
      </p:sp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199080" y="4755960"/>
            <a:ext cx="4632840" cy="31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b="0" strike="noStrike" spc="-1" dirty="0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OSLO </a:t>
            </a:r>
            <a:r>
              <a:rPr lang="hu-HU" sz="800" b="0" strike="noStrike" spc="-1" dirty="0" err="1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Manual</a:t>
            </a:r>
            <a:r>
              <a:rPr lang="hu-HU" sz="800" b="0" strike="noStrike" spc="-1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 2018 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2014. évi LXXVI. </a:t>
            </a:r>
            <a:r>
              <a:rPr lang="hu-HU" sz="800" spc="-1" smtClean="0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Törvény a </a:t>
            </a:r>
            <a:r>
              <a:rPr lang="hu-HU" sz="800" spc="-1">
                <a:solidFill>
                  <a:srgbClr val="000000"/>
                </a:solidFill>
                <a:latin typeface="Panton" panose="00000500000000000000" pitchFamily="50" charset="-18"/>
                <a:ea typeface="Microsoft YaHei"/>
              </a:rPr>
              <a:t>tudományos kutatásról, fejlesztésről és innovációról</a:t>
            </a:r>
            <a:endParaRPr lang="hu-HU" sz="800" b="0" strike="noStrike" spc="-1">
              <a:latin typeface="Panton" panose="00000500000000000000" pitchFamily="50" charset="-18"/>
            </a:endParaRPr>
          </a:p>
        </p:txBody>
      </p:sp>
      <p:sp>
        <p:nvSpPr>
          <p:cNvPr id="2" name="Lekerekített téglalap 1"/>
          <p:cNvSpPr/>
          <p:nvPr/>
        </p:nvSpPr>
        <p:spPr>
          <a:xfrm>
            <a:off x="349858" y="1073427"/>
            <a:ext cx="2552368" cy="2282024"/>
          </a:xfrm>
          <a:prstGeom prst="roundRect">
            <a:avLst/>
          </a:prstGeom>
          <a:solidFill>
            <a:srgbClr val="8D9EC0"/>
          </a:solidFill>
          <a:ln>
            <a:solidFill>
              <a:srgbClr val="8D9E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200" dirty="0" smtClean="0">
                <a:latin typeface="Panton" panose="00000500000000000000" pitchFamily="50" charset="-18"/>
              </a:rPr>
              <a:t>OECD Oslo Kézikönyv (4. kiadás, 2020)</a:t>
            </a:r>
            <a:r>
              <a:rPr lang="hu-HU" sz="1200" baseline="30000" dirty="0" smtClean="0">
                <a:latin typeface="Panton" panose="00000500000000000000" pitchFamily="50" charset="-18"/>
              </a:rPr>
              <a:t>1</a:t>
            </a:r>
          </a:p>
          <a:p>
            <a:pPr algn="ctr"/>
            <a:endParaRPr lang="hu-HU" sz="1200" baseline="30000" dirty="0">
              <a:latin typeface="Panton" panose="00000500000000000000" pitchFamily="50" charset="-18"/>
            </a:endParaRPr>
          </a:p>
          <a:p>
            <a:pPr algn="just"/>
            <a:r>
              <a:rPr lang="hu-HU" sz="1600" baseline="30000" dirty="0">
                <a:latin typeface="Panton" panose="00000500000000000000" pitchFamily="50" charset="-18"/>
              </a:rPr>
              <a:t>Az innováció egy új, vagy továbbfejlesztett termék vagy folyamat (vagy ezek kombinációja) amely jelentősen eltér egy adott szervezet korábbi termékeitől vagy folyamataitól és amelyet a potenciális felhasználók számára elérhetővé tettek (termék) vagy alkalmazni kezdtek az adott szervezetnél (folyamat).</a:t>
            </a: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Az innováció</a:t>
            </a:r>
            <a:endParaRPr lang="hu-HU" sz="1600" b="0" strike="noStrike" spc="-1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3" name="Jobbra nyíl 2"/>
          <p:cNvSpPr/>
          <p:nvPr/>
        </p:nvSpPr>
        <p:spPr>
          <a:xfrm>
            <a:off x="2985715" y="1847911"/>
            <a:ext cx="572494" cy="818984"/>
          </a:xfrm>
          <a:prstGeom prst="rightArrow">
            <a:avLst/>
          </a:prstGeom>
          <a:solidFill>
            <a:srgbClr val="8D9EC0"/>
          </a:solidFill>
          <a:ln>
            <a:solidFill>
              <a:srgbClr val="8D9E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12" name="Lekerekített téglalap 11"/>
          <p:cNvSpPr/>
          <p:nvPr/>
        </p:nvSpPr>
        <p:spPr>
          <a:xfrm>
            <a:off x="3607602" y="1094516"/>
            <a:ext cx="1769163" cy="2291565"/>
          </a:xfrm>
          <a:prstGeom prst="roundRect">
            <a:avLst/>
          </a:prstGeom>
          <a:solidFill>
            <a:srgbClr val="034EA2"/>
          </a:solidFill>
          <a:ln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Európai Unió</a:t>
            </a:r>
          </a:p>
          <a:p>
            <a:pPr algn="ctr"/>
            <a:r>
              <a:rPr lang="hu-HU" sz="1400" smtClean="0">
                <a:latin typeface="Panton" panose="00000500000000000000" pitchFamily="50" charset="-18"/>
              </a:rPr>
              <a:t>(2021-2027)</a:t>
            </a:r>
            <a:endParaRPr lang="hu-HU" sz="1400" baseline="30000">
              <a:latin typeface="Panton" panose="00000500000000000000" pitchFamily="50" charset="-18"/>
            </a:endParaRPr>
          </a:p>
          <a:p>
            <a:pPr algn="ctr"/>
            <a:endParaRPr lang="hu-HU" baseline="30000" smtClean="0">
              <a:latin typeface="Panton" panose="00000500000000000000" pitchFamily="50" charset="-18"/>
            </a:endParaRPr>
          </a:p>
          <a:p>
            <a:pPr algn="ctr"/>
            <a:endParaRPr lang="hu-HU" baseline="30000" smtClean="0">
              <a:latin typeface="Panton" panose="00000500000000000000" pitchFamily="50" charset="-18"/>
            </a:endParaRPr>
          </a:p>
          <a:p>
            <a:pPr algn="ctr"/>
            <a:r>
              <a:rPr lang="hu-HU" baseline="30000">
                <a:latin typeface="Panton" panose="00000500000000000000" pitchFamily="50" charset="-18"/>
              </a:rPr>
              <a:t>Kutatási, fejlesztési és innovációt érintő dokumentumok, programok</a:t>
            </a:r>
            <a:endParaRPr lang="en-GB" baseline="30000">
              <a:latin typeface="Panton" panose="00000500000000000000" pitchFamily="50" charset="-18"/>
            </a:endParaRPr>
          </a:p>
        </p:txBody>
      </p:sp>
      <p:sp>
        <p:nvSpPr>
          <p:cNvPr id="13" name="Jobbra nyíl 12"/>
          <p:cNvSpPr/>
          <p:nvPr/>
        </p:nvSpPr>
        <p:spPr>
          <a:xfrm>
            <a:off x="5494757" y="1800176"/>
            <a:ext cx="619622" cy="8189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6126482" y="1073428"/>
            <a:ext cx="2907295" cy="2282023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200" dirty="0" smtClean="0">
                <a:latin typeface="Panton" panose="00000500000000000000" pitchFamily="50" charset="-18"/>
              </a:rPr>
              <a:t>2014. évi LXXVI Innovációs tv.</a:t>
            </a:r>
            <a:r>
              <a:rPr lang="hu-HU" sz="1200" baseline="30000" dirty="0" smtClean="0">
                <a:latin typeface="Panton" panose="00000500000000000000" pitchFamily="50" charset="-18"/>
              </a:rPr>
              <a:t>2</a:t>
            </a:r>
          </a:p>
          <a:p>
            <a:pPr algn="ctr"/>
            <a:endParaRPr lang="hu-HU" sz="1200" baseline="30000" dirty="0" smtClean="0">
              <a:latin typeface="Panton" panose="00000500000000000000" pitchFamily="50" charset="-18"/>
            </a:endParaRPr>
          </a:p>
          <a:p>
            <a:pPr algn="just"/>
            <a:r>
              <a:rPr lang="hu-HU" sz="1600" baseline="30000" dirty="0">
                <a:latin typeface="Panton" panose="00000500000000000000" pitchFamily="50" charset="-18"/>
              </a:rPr>
              <a:t>..egy új vagy továbbfejlesztett termék vagy folyamat, vagy ezek kombinációja, amely jelentősen különbözik a jogi formájától vagy finanszírozási módjától függetlenül az adott szervezet korábbi termékeitől vagy folyamataitól, és amelyet termék esetén a potenciális felhasználók számára elérhetővé tettek, vagy amelyeket folyamat esetén a szervezet használatba vett</a:t>
            </a:r>
          </a:p>
          <a:p>
            <a:pPr algn="ctr"/>
            <a:endParaRPr lang="hu-HU" sz="1200" baseline="30000" dirty="0">
              <a:latin typeface="Panton" panose="00000500000000000000" pitchFamily="50" charset="-18"/>
            </a:endParaRPr>
          </a:p>
          <a:p>
            <a:pPr algn="ctr"/>
            <a:endParaRPr lang="hu-HU" sz="1200" baseline="30000" dirty="0" smtClean="0">
              <a:latin typeface="Panton" panose="00000500000000000000" pitchFamily="50" charset="-18"/>
            </a:endParaRPr>
          </a:p>
        </p:txBody>
      </p:sp>
      <p:sp>
        <p:nvSpPr>
          <p:cNvPr id="4" name="Téglalap 3"/>
          <p:cNvSpPr/>
          <p:nvPr/>
        </p:nvSpPr>
        <p:spPr>
          <a:xfrm rot="16200000">
            <a:off x="5073049" y="2041393"/>
            <a:ext cx="1042770" cy="336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00" dirty="0" smtClean="0">
                <a:latin typeface="Panton" panose="00000500000000000000" pitchFamily="50" charset="-18"/>
              </a:rPr>
              <a:t>Harmonizáció</a:t>
            </a:r>
            <a:endParaRPr lang="en-GB" sz="1000" dirty="0">
              <a:latin typeface="Panton" panose="00000500000000000000" pitchFamily="50" charset="-18"/>
            </a:endParaRPr>
          </a:p>
        </p:txBody>
      </p:sp>
      <p:sp>
        <p:nvSpPr>
          <p:cNvPr id="5" name="Ellipszis 4"/>
          <p:cNvSpPr/>
          <p:nvPr/>
        </p:nvSpPr>
        <p:spPr>
          <a:xfrm>
            <a:off x="2882348" y="3494105"/>
            <a:ext cx="2122998" cy="129606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17" name="Ellipszis 16"/>
          <p:cNvSpPr/>
          <p:nvPr/>
        </p:nvSpPr>
        <p:spPr>
          <a:xfrm>
            <a:off x="4122016" y="3498864"/>
            <a:ext cx="2122998" cy="1296063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cxnSp>
        <p:nvCxnSpPr>
          <p:cNvPr id="7" name="Egyenes összekötő nyíllal 6"/>
          <p:cNvCxnSpPr>
            <a:stCxn id="2" idx="2"/>
            <a:endCxn id="5" idx="2"/>
          </p:cNvCxnSpPr>
          <p:nvPr/>
        </p:nvCxnSpPr>
        <p:spPr>
          <a:xfrm>
            <a:off x="1626042" y="3355451"/>
            <a:ext cx="1256306" cy="786686"/>
          </a:xfrm>
          <a:prstGeom prst="straightConnector1">
            <a:avLst/>
          </a:prstGeom>
          <a:ln w="28575">
            <a:solidFill>
              <a:srgbClr val="8D9E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>
            <a:stCxn id="14" idx="2"/>
            <a:endCxn id="17" idx="6"/>
          </p:cNvCxnSpPr>
          <p:nvPr/>
        </p:nvCxnSpPr>
        <p:spPr>
          <a:xfrm flipH="1">
            <a:off x="6245014" y="3355451"/>
            <a:ext cx="1335116" cy="791445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/>
          <p:cNvSpPr txBox="1"/>
          <p:nvPr/>
        </p:nvSpPr>
        <p:spPr>
          <a:xfrm>
            <a:off x="3121402" y="3930008"/>
            <a:ext cx="94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4997940" y="3830481"/>
            <a:ext cx="1071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 smtClean="0">
                <a:solidFill>
                  <a:schemeClr val="bg1"/>
                </a:solidFill>
                <a:latin typeface="Panton" panose="00000500000000000000" pitchFamily="50" charset="-18"/>
              </a:rPr>
              <a:t>Üzleti </a:t>
            </a:r>
          </a:p>
          <a:p>
            <a:pPr algn="ctr"/>
            <a:r>
              <a:rPr lang="hu-HU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pic>
        <p:nvPicPr>
          <p:cNvPr id="21" name="Kép 20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99080" y="809280"/>
            <a:ext cx="8683920" cy="348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hu-HU" sz="1400" b="0" strike="noStrike" spc="-1" dirty="0">
              <a:latin typeface="Panton" panose="00000500000000000000" pitchFamily="50" charset="-18"/>
            </a:endParaRPr>
          </a:p>
        </p:txBody>
      </p:sp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 társadalmi innováció: Cél</a:t>
            </a:r>
            <a:endParaRPr lang="hu-HU" sz="1600" b="0" strike="noStrike" spc="-1" dirty="0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21" name="Ellipszis 20"/>
          <p:cNvSpPr/>
          <p:nvPr/>
        </p:nvSpPr>
        <p:spPr>
          <a:xfrm>
            <a:off x="2976852" y="1053312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4216520" y="1058071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3278842" y="1375146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4610255" y="1267425"/>
            <a:ext cx="897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Üzleti 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1071727" y="1083246"/>
            <a:ext cx="1422574" cy="874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Innováció (technológiai)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6340055" y="1136115"/>
            <a:ext cx="1602923" cy="765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Cél: Üzleti haszon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28" name="Lekerekített téglalap 27"/>
          <p:cNvSpPr/>
          <p:nvPr/>
        </p:nvSpPr>
        <p:spPr>
          <a:xfrm>
            <a:off x="1071727" y="3001806"/>
            <a:ext cx="1422574" cy="874644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</a:t>
            </a:r>
            <a:r>
              <a:rPr lang="hu-HU" sz="1400" dirty="0">
                <a:latin typeface="Panton" panose="00000500000000000000" pitchFamily="50" charset="-18"/>
              </a:rPr>
              <a:t>i</a:t>
            </a:r>
            <a:r>
              <a:rPr lang="hu-HU" sz="1400" dirty="0" smtClean="0">
                <a:latin typeface="Panton" panose="00000500000000000000" pitchFamily="50" charset="-18"/>
              </a:rPr>
              <a:t>nnováció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29" name="Téglalap 28"/>
          <p:cNvSpPr/>
          <p:nvPr/>
        </p:nvSpPr>
        <p:spPr>
          <a:xfrm>
            <a:off x="6332474" y="3031540"/>
            <a:ext cx="1602923" cy="765194"/>
          </a:xfrm>
          <a:prstGeom prst="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Cél: Társadalmi jólét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30" name="Ellipszis 29"/>
          <p:cNvSpPr/>
          <p:nvPr/>
        </p:nvSpPr>
        <p:spPr>
          <a:xfrm>
            <a:off x="2976852" y="2908679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1" name="Ellipszis 30"/>
          <p:cNvSpPr/>
          <p:nvPr/>
        </p:nvSpPr>
        <p:spPr>
          <a:xfrm>
            <a:off x="4216520" y="2913438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2" name="Szövegdoboz 31"/>
          <p:cNvSpPr txBox="1"/>
          <p:nvPr/>
        </p:nvSpPr>
        <p:spPr>
          <a:xfrm>
            <a:off x="3278842" y="3230513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33" name="Szövegdoboz 32"/>
          <p:cNvSpPr txBox="1"/>
          <p:nvPr/>
        </p:nvSpPr>
        <p:spPr>
          <a:xfrm>
            <a:off x="4498434" y="3122791"/>
            <a:ext cx="109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Társadalmi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15" name="Jobbra nyíl 14"/>
          <p:cNvSpPr/>
          <p:nvPr/>
        </p:nvSpPr>
        <p:spPr>
          <a:xfrm>
            <a:off x="2537889" y="1290489"/>
            <a:ext cx="386726" cy="456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5" name="Jobbra nyíl 34"/>
          <p:cNvSpPr/>
          <p:nvPr/>
        </p:nvSpPr>
        <p:spPr>
          <a:xfrm>
            <a:off x="5901626" y="1300811"/>
            <a:ext cx="386726" cy="456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6" name="Jobbra nyíl 35"/>
          <p:cNvSpPr/>
          <p:nvPr/>
        </p:nvSpPr>
        <p:spPr>
          <a:xfrm>
            <a:off x="2537889" y="3189567"/>
            <a:ext cx="386726" cy="456446"/>
          </a:xfrm>
          <a:prstGeom prst="rightArrow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37" name="Jobbra nyíl 36"/>
          <p:cNvSpPr/>
          <p:nvPr/>
        </p:nvSpPr>
        <p:spPr>
          <a:xfrm>
            <a:off x="5891135" y="3156178"/>
            <a:ext cx="386726" cy="456446"/>
          </a:xfrm>
          <a:prstGeom prst="rightArrow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cxnSp>
        <p:nvCxnSpPr>
          <p:cNvPr id="19" name="Egyenes összekötő nyíllal 18"/>
          <p:cNvCxnSpPr/>
          <p:nvPr/>
        </p:nvCxnSpPr>
        <p:spPr>
          <a:xfrm>
            <a:off x="1495152" y="1957890"/>
            <a:ext cx="0" cy="104391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/>
          <p:cNvCxnSpPr/>
          <p:nvPr/>
        </p:nvCxnSpPr>
        <p:spPr>
          <a:xfrm>
            <a:off x="6688679" y="1901309"/>
            <a:ext cx="0" cy="1116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 rot="10800000">
            <a:off x="7572599" y="1901309"/>
            <a:ext cx="0" cy="1116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42"/>
          <p:cNvCxnSpPr/>
          <p:nvPr/>
        </p:nvCxnSpPr>
        <p:spPr>
          <a:xfrm rot="10800000">
            <a:off x="2135232" y="1942429"/>
            <a:ext cx="0" cy="1044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nyíllal 43"/>
          <p:cNvCxnSpPr/>
          <p:nvPr/>
        </p:nvCxnSpPr>
        <p:spPr>
          <a:xfrm flipH="1" flipV="1">
            <a:off x="2546004" y="1837551"/>
            <a:ext cx="3915277" cy="115712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nyíllal 45"/>
          <p:cNvCxnSpPr/>
          <p:nvPr/>
        </p:nvCxnSpPr>
        <p:spPr>
          <a:xfrm>
            <a:off x="2437951" y="1973393"/>
            <a:ext cx="3850401" cy="114939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Kép 3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336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 társadalmi innováció: Elemei </a:t>
            </a:r>
            <a:endParaRPr lang="hu-HU" sz="1600" b="0" strike="noStrike" spc="-1" dirty="0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3182963" y="2419907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3" name="Ellipszis 52"/>
          <p:cNvSpPr/>
          <p:nvPr/>
        </p:nvSpPr>
        <p:spPr>
          <a:xfrm>
            <a:off x="4422631" y="2424666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4" name="Szövegdoboz 53"/>
          <p:cNvSpPr txBox="1"/>
          <p:nvPr/>
        </p:nvSpPr>
        <p:spPr>
          <a:xfrm>
            <a:off x="3484953" y="2741741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55" name="Szövegdoboz 54"/>
          <p:cNvSpPr txBox="1"/>
          <p:nvPr/>
        </p:nvSpPr>
        <p:spPr>
          <a:xfrm>
            <a:off x="4704545" y="2634019"/>
            <a:ext cx="109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Társadalmi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9" name="Lekerekített téglalap 8"/>
          <p:cNvSpPr/>
          <p:nvPr/>
        </p:nvSpPr>
        <p:spPr>
          <a:xfrm>
            <a:off x="558431" y="2473707"/>
            <a:ext cx="1954695" cy="847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szükséglet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6" name="Lekerekített téglalap 55"/>
          <p:cNvSpPr/>
          <p:nvPr/>
        </p:nvSpPr>
        <p:spPr>
          <a:xfrm>
            <a:off x="6707345" y="2471727"/>
            <a:ext cx="1954695" cy="847801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jólét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7" name="Lekerekített téglalap 56"/>
          <p:cNvSpPr/>
          <p:nvPr/>
        </p:nvSpPr>
        <p:spPr>
          <a:xfrm>
            <a:off x="3384147" y="3841625"/>
            <a:ext cx="2403003" cy="544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Aktív állampolgári részvétel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8" name="Lekerekített téglalap 57"/>
          <p:cNvSpPr/>
          <p:nvPr/>
        </p:nvSpPr>
        <p:spPr>
          <a:xfrm>
            <a:off x="3384146" y="1395120"/>
            <a:ext cx="2403003" cy="566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Új társadalmi kapcsolatok, együttműködések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12" name="Jobbra nyíl 11"/>
          <p:cNvSpPr/>
          <p:nvPr/>
        </p:nvSpPr>
        <p:spPr>
          <a:xfrm>
            <a:off x="2601554" y="2687879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9" name="Jobbra nyíl 58"/>
          <p:cNvSpPr/>
          <p:nvPr/>
        </p:nvSpPr>
        <p:spPr>
          <a:xfrm>
            <a:off x="6130225" y="2687879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cxnSp>
        <p:nvCxnSpPr>
          <p:cNvPr id="62" name="Egyenes összekötő nyíllal 61"/>
          <p:cNvCxnSpPr/>
          <p:nvPr/>
        </p:nvCxnSpPr>
        <p:spPr>
          <a:xfrm>
            <a:off x="4230989" y="3337625"/>
            <a:ext cx="0" cy="504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gyenes összekötő nyíllal 62"/>
          <p:cNvCxnSpPr/>
          <p:nvPr/>
        </p:nvCxnSpPr>
        <p:spPr>
          <a:xfrm rot="10800000">
            <a:off x="4843385" y="3319528"/>
            <a:ext cx="0" cy="504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gyenes összekötő nyíllal 63"/>
          <p:cNvCxnSpPr/>
          <p:nvPr/>
        </p:nvCxnSpPr>
        <p:spPr>
          <a:xfrm rot="10800000">
            <a:off x="4230989" y="1961529"/>
            <a:ext cx="0" cy="5040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gyenes összekötő nyíllal 64"/>
          <p:cNvCxnSpPr/>
          <p:nvPr/>
        </p:nvCxnSpPr>
        <p:spPr>
          <a:xfrm>
            <a:off x="4843385" y="1983109"/>
            <a:ext cx="0" cy="504000"/>
          </a:xfrm>
          <a:prstGeom prst="straightConnector1">
            <a:avLst/>
          </a:prstGeom>
          <a:ln w="28575">
            <a:solidFill>
              <a:srgbClr val="D91A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246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églalap 46"/>
          <p:cNvSpPr/>
          <p:nvPr/>
        </p:nvSpPr>
        <p:spPr>
          <a:xfrm>
            <a:off x="146970" y="949987"/>
            <a:ext cx="8841582" cy="365117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2181967" y="1189796"/>
            <a:ext cx="3038197" cy="1516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65600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232560" y="241920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1.1. A társadalmi innováció fogalma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636151" y="593233"/>
            <a:ext cx="3603600" cy="32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A társadalmi innováció: Folyamata</a:t>
            </a:r>
            <a:r>
              <a:rPr lang="hu-HU" sz="1600" b="1" strike="noStrike" spc="-1" baseline="30000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1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 </a:t>
            </a:r>
            <a:endParaRPr lang="hu-HU" sz="1600" b="0" strike="noStrike" spc="-1" dirty="0">
              <a:solidFill>
                <a:srgbClr val="D91A2C"/>
              </a:solidFill>
              <a:latin typeface="Panton" panose="00000500000000000000" pitchFamily="50" charset="-18"/>
            </a:endParaRPr>
          </a:p>
        </p:txBody>
      </p:sp>
      <p:sp>
        <p:nvSpPr>
          <p:cNvPr id="52" name="Ellipszis 51"/>
          <p:cNvSpPr/>
          <p:nvPr/>
        </p:nvSpPr>
        <p:spPr>
          <a:xfrm>
            <a:off x="2279000" y="1622149"/>
            <a:ext cx="1633403" cy="95144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3" name="Ellipszis 52"/>
          <p:cNvSpPr/>
          <p:nvPr/>
        </p:nvSpPr>
        <p:spPr>
          <a:xfrm>
            <a:off x="3518668" y="1626908"/>
            <a:ext cx="1633403" cy="951448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anton" panose="00000500000000000000" pitchFamily="50" charset="-18"/>
            </a:endParaRPr>
          </a:p>
        </p:txBody>
      </p:sp>
      <p:sp>
        <p:nvSpPr>
          <p:cNvPr id="54" name="Szövegdoboz 53"/>
          <p:cNvSpPr txBox="1"/>
          <p:nvPr/>
        </p:nvSpPr>
        <p:spPr>
          <a:xfrm>
            <a:off x="2580990" y="1943983"/>
            <a:ext cx="93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Termék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55" name="Szövegdoboz 54"/>
          <p:cNvSpPr txBox="1"/>
          <p:nvPr/>
        </p:nvSpPr>
        <p:spPr>
          <a:xfrm>
            <a:off x="3800582" y="1836261"/>
            <a:ext cx="109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Társadalmi</a:t>
            </a:r>
          </a:p>
          <a:p>
            <a:pPr algn="ctr"/>
            <a:r>
              <a:rPr lang="hu-HU" sz="1400" dirty="0" smtClean="0">
                <a:solidFill>
                  <a:schemeClr val="bg1"/>
                </a:solidFill>
                <a:latin typeface="Panton" panose="00000500000000000000" pitchFamily="50" charset="-18"/>
              </a:rPr>
              <a:t>folyamat</a:t>
            </a:r>
            <a:endParaRPr lang="en-GB" sz="1400" dirty="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9" name="Lekerekített téglalap 8"/>
          <p:cNvSpPr/>
          <p:nvPr/>
        </p:nvSpPr>
        <p:spPr>
          <a:xfrm>
            <a:off x="192690" y="1532300"/>
            <a:ext cx="1431188" cy="847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>
                <a:latin typeface="Panton" panose="00000500000000000000" pitchFamily="50" charset="-18"/>
              </a:rPr>
              <a:t>Társadalmi szükséglet azonosítása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57" name="Lekerekített téglalap 56"/>
          <p:cNvSpPr/>
          <p:nvPr/>
        </p:nvSpPr>
        <p:spPr>
          <a:xfrm>
            <a:off x="192690" y="2981346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err="1" smtClean="0">
                <a:latin typeface="Panton" panose="00000500000000000000" pitchFamily="50" charset="-18"/>
              </a:rPr>
              <a:t>Participatív</a:t>
            </a:r>
            <a:r>
              <a:rPr lang="hu-HU" sz="1400" dirty="0" smtClean="0">
                <a:latin typeface="Panton" panose="00000500000000000000" pitchFamily="50" charset="-18"/>
              </a:rPr>
              <a:t> (alulról jövő; kereslet-vezérelt; aktív </a:t>
            </a:r>
            <a:r>
              <a:rPr lang="hu-HU" sz="1400" dirty="0">
                <a:latin typeface="Panton" panose="00000500000000000000" pitchFamily="50" charset="-18"/>
              </a:rPr>
              <a:t>állampolgári </a:t>
            </a:r>
            <a:r>
              <a:rPr lang="hu-HU" sz="1400" dirty="0" smtClean="0">
                <a:latin typeface="Panton" panose="00000500000000000000" pitchFamily="50" charset="-18"/>
              </a:rPr>
              <a:t>részvétel; új kapcsolatok, együttműködések) </a:t>
            </a:r>
            <a:endParaRPr lang="en-GB" sz="1400" dirty="0">
              <a:latin typeface="Panton" panose="00000500000000000000" pitchFamily="50" charset="-18"/>
            </a:endParaRPr>
          </a:p>
        </p:txBody>
      </p:sp>
      <p:sp>
        <p:nvSpPr>
          <p:cNvPr id="12" name="Jobbra nyíl 11"/>
          <p:cNvSpPr/>
          <p:nvPr/>
        </p:nvSpPr>
        <p:spPr>
          <a:xfrm>
            <a:off x="1663910" y="1733250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59" name="Jobbra nyíl 58"/>
          <p:cNvSpPr/>
          <p:nvPr/>
        </p:nvSpPr>
        <p:spPr>
          <a:xfrm>
            <a:off x="5255587" y="1733250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132909" y="1224523"/>
            <a:ext cx="1133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smtClean="0">
                <a:solidFill>
                  <a:schemeClr val="tx2"/>
                </a:solidFill>
                <a:latin typeface="Panton" panose="00000500000000000000" pitchFamily="50" charset="-18"/>
              </a:rPr>
              <a:t>Új megoldás</a:t>
            </a:r>
            <a:endParaRPr lang="en-GB" sz="1400">
              <a:solidFill>
                <a:schemeClr val="tx2"/>
              </a:solidFill>
              <a:latin typeface="Panton" panose="00000500000000000000" pitchFamily="50" charset="-18"/>
            </a:endParaRPr>
          </a:p>
        </p:txBody>
      </p:sp>
      <p:sp>
        <p:nvSpPr>
          <p:cNvPr id="23" name="Lekerekített téglalap 22"/>
          <p:cNvSpPr/>
          <p:nvPr/>
        </p:nvSpPr>
        <p:spPr>
          <a:xfrm>
            <a:off x="5787150" y="1517098"/>
            <a:ext cx="1186984" cy="847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Értékelés</a:t>
            </a:r>
            <a:endParaRPr lang="en-GB" sz="1400">
              <a:latin typeface="Panton" panose="00000500000000000000" pitchFamily="50" charset="-18"/>
            </a:endParaRPr>
          </a:p>
        </p:txBody>
      </p:sp>
      <p:cxnSp>
        <p:nvCxnSpPr>
          <p:cNvPr id="32" name="Szögletes összekötő 31"/>
          <p:cNvCxnSpPr>
            <a:stCxn id="9" idx="0"/>
            <a:endCxn id="23" idx="0"/>
          </p:cNvCxnSpPr>
          <p:nvPr/>
        </p:nvCxnSpPr>
        <p:spPr>
          <a:xfrm rot="5400000" flipH="1" flipV="1">
            <a:off x="3636862" y="-1211480"/>
            <a:ext cx="15202" cy="5472358"/>
          </a:xfrm>
          <a:prstGeom prst="bentConnector3">
            <a:avLst>
              <a:gd name="adj1" fmla="val 3167649"/>
            </a:avLst>
          </a:prstGeom>
          <a:ln w="254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zögletes összekötő 44"/>
          <p:cNvCxnSpPr>
            <a:stCxn id="23" idx="2"/>
            <a:endCxn id="2" idx="2"/>
          </p:cNvCxnSpPr>
          <p:nvPr/>
        </p:nvCxnSpPr>
        <p:spPr>
          <a:xfrm rot="5400000">
            <a:off x="4869918" y="1196047"/>
            <a:ext cx="341872" cy="2679576"/>
          </a:xfrm>
          <a:prstGeom prst="bentConnector3">
            <a:avLst>
              <a:gd name="adj1" fmla="val 150819"/>
            </a:avLst>
          </a:prstGeom>
          <a:ln w="254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ekerekített téglalap 65"/>
          <p:cNvSpPr/>
          <p:nvPr/>
        </p:nvSpPr>
        <p:spPr>
          <a:xfrm>
            <a:off x="7587765" y="1517097"/>
            <a:ext cx="1186984" cy="847801"/>
          </a:xfrm>
          <a:prstGeom prst="roundRect">
            <a:avLst/>
          </a:prstGeom>
          <a:solidFill>
            <a:srgbClr val="D91A2C"/>
          </a:solidFill>
          <a:ln>
            <a:solidFill>
              <a:srgbClr val="D91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Skálázás, elterjesztés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67" name="Jobbra nyíl 66"/>
          <p:cNvSpPr/>
          <p:nvPr/>
        </p:nvSpPr>
        <p:spPr>
          <a:xfrm>
            <a:off x="7026691" y="1747849"/>
            <a:ext cx="492981" cy="415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anton" panose="00000500000000000000" pitchFamily="50" charset="-18"/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192690" y="3356336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Nyílt tudásmegosztás 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192690" y="3731194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Interdiszciplináris 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70" name="Lekerekített téglalap 69"/>
          <p:cNvSpPr/>
          <p:nvPr/>
        </p:nvSpPr>
        <p:spPr>
          <a:xfrm>
            <a:off x="186840" y="4104685"/>
            <a:ext cx="8726670" cy="3418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Helyi körülményekre, közösségekre szabott 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192690" y="4709955"/>
            <a:ext cx="4632840" cy="31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b="0" strike="noStrike" spc="-1" smtClean="0">
                <a:latin typeface="Panton" panose="00000500000000000000" pitchFamily="50" charset="-18"/>
              </a:rPr>
              <a:t>European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Commission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(2013):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Guide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to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Social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Innovation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; </a:t>
            </a:r>
            <a:r>
              <a:rPr lang="hu-HU" sz="800" b="0" strike="noStrike" spc="-1" err="1" smtClean="0">
                <a:latin typeface="Panton" panose="00000500000000000000" pitchFamily="50" charset="-18"/>
              </a:rPr>
              <a:t>TinLab</a:t>
            </a:r>
            <a:r>
              <a:rPr lang="hu-HU" sz="800" b="0" strike="noStrike" spc="-1" smtClean="0">
                <a:latin typeface="Panton" panose="00000500000000000000" pitchFamily="50" charset="-18"/>
              </a:rPr>
              <a:t> (2021): Társadalmi innovációs fehér könyv</a:t>
            </a:r>
            <a:endParaRPr lang="hu-HU" sz="800" b="0" strike="noStrike" spc="-1">
              <a:latin typeface="Panton" panose="00000500000000000000" pitchFamily="50" charset="-18"/>
            </a:endParaRPr>
          </a:p>
        </p:txBody>
      </p:sp>
      <p:pic>
        <p:nvPicPr>
          <p:cNvPr id="27" name="Kép 2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6617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46970" y="68053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1.2. </a:t>
            </a: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 társadalmi innováció 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beavatkozási </a:t>
            </a:r>
          </a:p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területei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és érintettjei Magyarországon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217182" y="4540802"/>
            <a:ext cx="6740178" cy="6180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en-GB" sz="800" spc="-1">
                <a:latin typeface="Panton" panose="00000500000000000000" pitchFamily="50" charset="-18"/>
              </a:rPr>
              <a:t>IFKA (2022): SI Plus - Results of the mapping </a:t>
            </a:r>
            <a:r>
              <a:rPr lang="en-GB" sz="800" spc="-1" smtClean="0">
                <a:latin typeface="Panton" panose="00000500000000000000" pitchFamily="50" charset="-18"/>
              </a:rPr>
              <a:t>activities</a:t>
            </a:r>
            <a:r>
              <a:rPr lang="hu-HU" sz="800" spc="-1" smtClean="0">
                <a:latin typeface="Panton" panose="00000500000000000000" pitchFamily="50" charset="-18"/>
              </a:rPr>
              <a:t> (Az adott SDG célt választó válaszadók aránya az összes válaszadókhoz képest)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en-GB" sz="800" spc="-1">
                <a:latin typeface="Panton" panose="00000500000000000000" pitchFamily="50" charset="-18"/>
              </a:rPr>
              <a:t>IFKA (2022): SI Plus - Results of the mapping </a:t>
            </a:r>
            <a:r>
              <a:rPr lang="en-GB" sz="800" spc="-1" smtClean="0">
                <a:latin typeface="Panton" panose="00000500000000000000" pitchFamily="50" charset="-18"/>
              </a:rPr>
              <a:t>activities</a:t>
            </a:r>
            <a:r>
              <a:rPr lang="hu-HU" sz="800" spc="-1" smtClean="0">
                <a:latin typeface="Panton" panose="00000500000000000000" pitchFamily="50" charset="-18"/>
              </a:rPr>
              <a:t> (Az adott kihívás társadalmi innovációs fókuszterületként történő azonosításával „teljes mértékig egyetértő” és „egyetértő” válaszadók aránya az összes válaszadóhoz képest) 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 err="1">
                <a:latin typeface="Panton" panose="00000500000000000000" pitchFamily="50" charset="-18"/>
              </a:rPr>
              <a:t>TinLab</a:t>
            </a:r>
            <a:r>
              <a:rPr lang="hu-HU" sz="800" spc="-1">
                <a:latin typeface="Panton" panose="00000500000000000000" pitchFamily="50" charset="-18"/>
              </a:rPr>
              <a:t> (2021): Társadalmi innováció fókuszterületei - Előzetes kutatási jelentés</a:t>
            </a:r>
            <a:endParaRPr lang="hu-HU" sz="800" b="0" strike="noStrike" spc="-1" smtClean="0">
              <a:latin typeface="Panton" panose="00000500000000000000" pitchFamily="50" charset="-18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813272"/>
              </p:ext>
            </p:extLst>
          </p:nvPr>
        </p:nvGraphicFramePr>
        <p:xfrm>
          <a:off x="101944" y="647443"/>
          <a:ext cx="8817416" cy="381603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95657">
                  <a:extLst>
                    <a:ext uri="{9D8B030D-6E8A-4147-A177-3AD203B41FA5}">
                      <a16:colId xmlns:a16="http://schemas.microsoft.com/office/drawing/2014/main" val="1610811964"/>
                    </a:ext>
                  </a:extLst>
                </a:gridCol>
                <a:gridCol w="2923437">
                  <a:extLst>
                    <a:ext uri="{9D8B030D-6E8A-4147-A177-3AD203B41FA5}">
                      <a16:colId xmlns:a16="http://schemas.microsoft.com/office/drawing/2014/main" val="1030215294"/>
                    </a:ext>
                  </a:extLst>
                </a:gridCol>
                <a:gridCol w="2898322">
                  <a:extLst>
                    <a:ext uri="{9D8B030D-6E8A-4147-A177-3AD203B41FA5}">
                      <a16:colId xmlns:a16="http://schemas.microsoft.com/office/drawing/2014/main" val="1141573052"/>
                    </a:ext>
                  </a:extLst>
                </a:gridCol>
              </a:tblGrid>
              <a:tr h="475030">
                <a:tc gridSpan="2"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10079"/>
                  </a:ext>
                </a:extLst>
              </a:tr>
              <a:tr h="491350">
                <a:tc>
                  <a:txBody>
                    <a:bodyPr/>
                    <a:lstStyle/>
                    <a:p>
                      <a:pPr algn="ctr"/>
                      <a:r>
                        <a:rPr lang="hu-HU" sz="1200" smtClean="0"/>
                        <a:t>Kiemelt beavatkozási területek az ENSZ SDG célok szerint</a:t>
                      </a:r>
                      <a:r>
                        <a:rPr lang="hu-HU" sz="1200" baseline="30000" smtClean="0"/>
                        <a:t>1</a:t>
                      </a:r>
                      <a:endParaRPr lang="en-GB" sz="1200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/>
                        <a:t>Kiemelt beavatkozási területek társadalmi kihívásonként</a:t>
                      </a:r>
                      <a:r>
                        <a:rPr lang="hu-HU" sz="1200" baseline="30000" smtClean="0"/>
                        <a:t>2</a:t>
                      </a:r>
                      <a:endParaRPr lang="en-GB" sz="1200" baseline="300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err="1" smtClean="0"/>
                        <a:t>TinLab</a:t>
                      </a:r>
                      <a:r>
                        <a:rPr lang="hu-HU" sz="1200" baseline="0" smtClean="0"/>
                        <a:t> fókuszterületek</a:t>
                      </a:r>
                      <a:r>
                        <a:rPr lang="hu-HU" sz="1200" baseline="30000" smtClean="0"/>
                        <a:t>3</a:t>
                      </a:r>
                      <a:endParaRPr lang="en-GB" sz="1200" baseline="3000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514323"/>
                  </a:ext>
                </a:extLst>
              </a:tr>
              <a:tr h="2849652"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858400"/>
                  </a:ext>
                </a:extLst>
              </a:tr>
            </a:tbl>
          </a:graphicData>
        </a:graphic>
      </p:graphicFrame>
      <p:pic>
        <p:nvPicPr>
          <p:cNvPr id="11" name="Kép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16043" y="753677"/>
            <a:ext cx="1141856" cy="286610"/>
          </a:xfrm>
          <a:prstGeom prst="rect">
            <a:avLst/>
          </a:prstGeom>
          <a:ln>
            <a:noFill/>
          </a:ln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4"/>
          <a:srcRect t="8463" b="28165"/>
          <a:stretch/>
        </p:blipFill>
        <p:spPr>
          <a:xfrm>
            <a:off x="6798060" y="701497"/>
            <a:ext cx="1069547" cy="390970"/>
          </a:xfrm>
          <a:prstGeom prst="rect">
            <a:avLst/>
          </a:prstGeom>
        </p:spPr>
      </p:pic>
      <p:sp>
        <p:nvSpPr>
          <p:cNvPr id="14" name="Lekerekített téglalap 13"/>
          <p:cNvSpPr/>
          <p:nvPr/>
        </p:nvSpPr>
        <p:spPr>
          <a:xfrm>
            <a:off x="198879" y="1669426"/>
            <a:ext cx="2788089" cy="20906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>
                <a:latin typeface="Panton" panose="00000500000000000000" pitchFamily="50" charset="-18"/>
              </a:rPr>
              <a:t>1. Minőségi oktatás (78%)</a:t>
            </a:r>
          </a:p>
        </p:txBody>
      </p:sp>
      <p:sp>
        <p:nvSpPr>
          <p:cNvPr id="20" name="Lekerekített téglalap 19"/>
          <p:cNvSpPr/>
          <p:nvPr/>
        </p:nvSpPr>
        <p:spPr>
          <a:xfrm>
            <a:off x="197720" y="1950475"/>
            <a:ext cx="2786115" cy="22529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2. Egészség és jólét (59%)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1" name="Lekerekített téglalap 20"/>
          <p:cNvSpPr/>
          <p:nvPr/>
        </p:nvSpPr>
        <p:spPr>
          <a:xfrm>
            <a:off x="204107" y="2253470"/>
            <a:ext cx="2782860" cy="28106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3. A szegénység felszámolása (49%)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2" name="Lekerekített téglalap 21"/>
          <p:cNvSpPr/>
          <p:nvPr/>
        </p:nvSpPr>
        <p:spPr>
          <a:xfrm>
            <a:off x="198880" y="2592709"/>
            <a:ext cx="2788090" cy="4174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4. Tisztességes munka és gazdasági növekedés (46%)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3" name="Lekerekített téglalap 22"/>
          <p:cNvSpPr/>
          <p:nvPr/>
        </p:nvSpPr>
        <p:spPr>
          <a:xfrm>
            <a:off x="198880" y="3062857"/>
            <a:ext cx="2788088" cy="33100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>
                <a:latin typeface="Panton" panose="00000500000000000000" pitchFamily="50" charset="-18"/>
              </a:rPr>
              <a:t>5. Fenntartható városok és közösségek (46</a:t>
            </a:r>
            <a:r>
              <a:rPr lang="hu-HU" sz="1100" dirty="0" smtClean="0">
                <a:latin typeface="Panton" panose="00000500000000000000" pitchFamily="50" charset="-18"/>
              </a:rPr>
              <a:t>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4" name="Lekerekített téglalap 23"/>
          <p:cNvSpPr/>
          <p:nvPr/>
        </p:nvSpPr>
        <p:spPr>
          <a:xfrm>
            <a:off x="197721" y="3447102"/>
            <a:ext cx="2789249" cy="26937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6. Egyenlőtlenségek csökkentése (35%)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5" name="Lekerekített téglalap 24"/>
          <p:cNvSpPr/>
          <p:nvPr/>
        </p:nvSpPr>
        <p:spPr>
          <a:xfrm>
            <a:off x="197721" y="3776420"/>
            <a:ext cx="2789247" cy="280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7. Partnerség a célok eléréséért (35%)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6" name="Lekerekített téglalap 25"/>
          <p:cNvSpPr/>
          <p:nvPr/>
        </p:nvSpPr>
        <p:spPr>
          <a:xfrm>
            <a:off x="194588" y="4153434"/>
            <a:ext cx="2789247" cy="20440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>
                <a:latin typeface="Panton" panose="00000500000000000000" pitchFamily="50" charset="-18"/>
              </a:rPr>
              <a:t>8. Éhezés megszüntetése (24%)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7" name="Lekerekített téglalap 26"/>
          <p:cNvSpPr/>
          <p:nvPr/>
        </p:nvSpPr>
        <p:spPr>
          <a:xfrm>
            <a:off x="3184065" y="1669426"/>
            <a:ext cx="2788089" cy="2090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1. Egészségügy (97%)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8" name="Lekerekített téglalap 27"/>
          <p:cNvSpPr/>
          <p:nvPr/>
        </p:nvSpPr>
        <p:spPr>
          <a:xfrm>
            <a:off x="3184062" y="1917767"/>
            <a:ext cx="2788089" cy="29253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2. Szegénység és társadalmi kirekesztés (95%)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29" name="Lekerekített téglalap 28"/>
          <p:cNvSpPr/>
          <p:nvPr/>
        </p:nvSpPr>
        <p:spPr>
          <a:xfrm>
            <a:off x="3184062" y="2267525"/>
            <a:ext cx="2788089" cy="3065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3. A hátrányos helyzetű fiatalok helyzete (95%)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0" name="Lekerekített téglalap 29"/>
          <p:cNvSpPr/>
          <p:nvPr/>
        </p:nvSpPr>
        <p:spPr>
          <a:xfrm>
            <a:off x="3184061" y="2676546"/>
            <a:ext cx="2788089" cy="30983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4. Etnikai kisebbségek (pl. romák) szegregációja (95%)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1" name="Lekerekített téglalap 30"/>
          <p:cNvSpPr/>
          <p:nvPr/>
        </p:nvSpPr>
        <p:spPr>
          <a:xfrm>
            <a:off x="3184062" y="3115165"/>
            <a:ext cx="2788089" cy="20906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5. Hátrányok a munkaerőpiacon (92%)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2" name="Lekerekített téglalap 31"/>
          <p:cNvSpPr/>
          <p:nvPr/>
        </p:nvSpPr>
        <p:spPr>
          <a:xfrm>
            <a:off x="3184061" y="3426859"/>
            <a:ext cx="2788089" cy="301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6. Régiók elnéptelenedése, a fiatalok elvándorlása... (89%)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3" name="Lekerekített téglalap 32"/>
          <p:cNvSpPr/>
          <p:nvPr/>
        </p:nvSpPr>
        <p:spPr>
          <a:xfrm>
            <a:off x="3184061" y="3778109"/>
            <a:ext cx="2788089" cy="29729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7. Inaktívak, tartósan munkanélküliek helyzete (89%)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4" name="Lekerekített téglalap 33"/>
          <p:cNvSpPr/>
          <p:nvPr/>
        </p:nvSpPr>
        <p:spPr>
          <a:xfrm>
            <a:off x="3184061" y="4148770"/>
            <a:ext cx="2788089" cy="20906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8. Éghajlatválság (89%)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5" name="Lekerekített téglalap 34"/>
          <p:cNvSpPr/>
          <p:nvPr/>
        </p:nvSpPr>
        <p:spPr>
          <a:xfrm>
            <a:off x="6120240" y="1678177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err="1" smtClean="0">
                <a:latin typeface="Panton" panose="00000500000000000000" pitchFamily="50" charset="-18"/>
              </a:rPr>
              <a:t>Digitalizáció</a:t>
            </a:r>
            <a:r>
              <a:rPr lang="hu-HU" sz="1100" dirty="0" smtClean="0">
                <a:latin typeface="Panton" panose="00000500000000000000" pitchFamily="50" charset="-18"/>
              </a:rPr>
              <a:t> társadalmi hatásai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6" name="Lekerekített téglalap 35"/>
          <p:cNvSpPr/>
          <p:nvPr/>
        </p:nvSpPr>
        <p:spPr>
          <a:xfrm>
            <a:off x="6120235" y="1964135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Kulturális innovációk, kreatívipar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7" name="Lekerekített téglalap 36"/>
          <p:cNvSpPr/>
          <p:nvPr/>
        </p:nvSpPr>
        <p:spPr>
          <a:xfrm>
            <a:off x="6120236" y="2291158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Helyi fejlesztések és jó kormányzás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8" name="Lekerekített téglalap 37"/>
          <p:cNvSpPr/>
          <p:nvPr/>
        </p:nvSpPr>
        <p:spPr>
          <a:xfrm>
            <a:off x="6120237" y="2656133"/>
            <a:ext cx="2788089" cy="33578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Környezeti szempontú társadalmi innovációk és klíma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39" name="Lekerekített téglalap 38"/>
          <p:cNvSpPr/>
          <p:nvPr/>
        </p:nvSpPr>
        <p:spPr>
          <a:xfrm>
            <a:off x="6120237" y="3130227"/>
            <a:ext cx="2788089" cy="20906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Társadalmi jóllét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40" name="Lekerekített téglalap 39"/>
          <p:cNvSpPr/>
          <p:nvPr/>
        </p:nvSpPr>
        <p:spPr>
          <a:xfrm>
            <a:off x="6120238" y="3426858"/>
            <a:ext cx="2788089" cy="30117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Munka jövője, a jövő gazdasága társadalmi aspektusai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41" name="Lekerekített téglalap 40"/>
          <p:cNvSpPr/>
          <p:nvPr/>
        </p:nvSpPr>
        <p:spPr>
          <a:xfrm>
            <a:off x="6120239" y="3822225"/>
            <a:ext cx="2788089" cy="20906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Humán rendszerek</a:t>
            </a:r>
            <a:endParaRPr lang="hu-HU" sz="1100" dirty="0">
              <a:latin typeface="Panton" panose="00000500000000000000" pitchFamily="50" charset="-18"/>
            </a:endParaRPr>
          </a:p>
        </p:txBody>
      </p:sp>
      <p:sp>
        <p:nvSpPr>
          <p:cNvPr id="42" name="Lekerekített téglalap 41"/>
          <p:cNvSpPr/>
          <p:nvPr/>
        </p:nvSpPr>
        <p:spPr>
          <a:xfrm>
            <a:off x="6120239" y="4148770"/>
            <a:ext cx="2788089" cy="209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latin typeface="Panton" panose="00000500000000000000" pitchFamily="50" charset="-18"/>
              </a:rPr>
              <a:t>Társadalmi innováció menedzsmentje</a:t>
            </a:r>
            <a:endParaRPr lang="hu-HU" sz="1100" dirty="0">
              <a:latin typeface="Panton" panose="00000500000000000000" pitchFamily="50" charset="-18"/>
            </a:endParaRPr>
          </a:p>
        </p:txBody>
      </p:sp>
      <p:pic>
        <p:nvPicPr>
          <p:cNvPr id="43" name="Kép 4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542123" y="7203"/>
            <a:ext cx="972156" cy="64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467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46970" y="68053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1.2. </a:t>
            </a: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 társadalmi innováció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beavatkozási </a:t>
            </a:r>
          </a:p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területei és 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érintettjei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Magyarországon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217182" y="4540802"/>
            <a:ext cx="6740178" cy="6180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en-GB" sz="800" spc="-1">
                <a:latin typeface="Panton" panose="00000500000000000000" pitchFamily="50" charset="-18"/>
              </a:rPr>
              <a:t>IFKA (2022): SI Plus - Results of the mapping </a:t>
            </a:r>
            <a:r>
              <a:rPr lang="en-GB" sz="800" spc="-1" smtClean="0">
                <a:latin typeface="Panton" panose="00000500000000000000" pitchFamily="50" charset="-18"/>
              </a:rPr>
              <a:t>activities</a:t>
            </a:r>
            <a:r>
              <a:rPr lang="hu-HU" sz="800" spc="-1" smtClean="0">
                <a:latin typeface="Panton" panose="00000500000000000000" pitchFamily="50" charset="-18"/>
              </a:rPr>
              <a:t> (Az adott csoportot a társadalmi innováció fontos célcsoportjaként megjelölő válaszadók aránya az összes válaszadóhoz képest)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 err="1" smtClean="0">
                <a:latin typeface="Panton" panose="00000500000000000000" pitchFamily="50" charset="-18"/>
              </a:rPr>
              <a:t>TinLab</a:t>
            </a:r>
            <a:r>
              <a:rPr lang="hu-HU" sz="800" spc="-1" smtClean="0">
                <a:latin typeface="Panton" panose="00000500000000000000" pitchFamily="50" charset="-18"/>
              </a:rPr>
              <a:t> </a:t>
            </a:r>
            <a:r>
              <a:rPr lang="hu-HU" sz="800" spc="-1">
                <a:latin typeface="Panton" panose="00000500000000000000" pitchFamily="50" charset="-18"/>
              </a:rPr>
              <a:t>(2021): Társadalmi </a:t>
            </a:r>
            <a:r>
              <a:rPr lang="hu-HU" sz="800" spc="-1" smtClean="0">
                <a:latin typeface="Panton" panose="00000500000000000000" pitchFamily="50" charset="-18"/>
              </a:rPr>
              <a:t>innovációs fehér könyv</a:t>
            </a:r>
            <a:endParaRPr lang="hu-HU" sz="800" b="0" strike="noStrike" spc="-1" smtClean="0">
              <a:latin typeface="Panton" panose="00000500000000000000" pitchFamily="50" charset="-18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56711"/>
              </p:ext>
            </p:extLst>
          </p:nvPr>
        </p:nvGraphicFramePr>
        <p:xfrm>
          <a:off x="217182" y="647443"/>
          <a:ext cx="8702178" cy="372014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77132">
                  <a:extLst>
                    <a:ext uri="{9D8B030D-6E8A-4147-A177-3AD203B41FA5}">
                      <a16:colId xmlns:a16="http://schemas.microsoft.com/office/drawing/2014/main" val="161081196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41573052"/>
                    </a:ext>
                  </a:extLst>
                </a:gridCol>
                <a:gridCol w="4453496">
                  <a:extLst>
                    <a:ext uri="{9D8B030D-6E8A-4147-A177-3AD203B41FA5}">
                      <a16:colId xmlns:a16="http://schemas.microsoft.com/office/drawing/2014/main" val="1884567796"/>
                    </a:ext>
                  </a:extLst>
                </a:gridCol>
              </a:tblGrid>
              <a:tr h="475030">
                <a:tc>
                  <a:txBody>
                    <a:bodyPr/>
                    <a:lstStyle/>
                    <a:p>
                      <a:endParaRPr lang="en-GB" sz="1800">
                        <a:latin typeface="Panton" panose="00000500000000000000" pitchFamily="50" charset="-1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sz="1800">
                        <a:latin typeface="Panton" panose="00000500000000000000" pitchFamily="50" charset="-1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10079"/>
                  </a:ext>
                </a:extLst>
              </a:tr>
              <a:tr h="491350">
                <a:tc>
                  <a:txBody>
                    <a:bodyPr/>
                    <a:lstStyle/>
                    <a:p>
                      <a:pPr algn="ctr"/>
                      <a:r>
                        <a:rPr lang="hu-HU" sz="1200" smtClean="0">
                          <a:latin typeface="Panton" panose="00000500000000000000" pitchFamily="50" charset="-18"/>
                        </a:rPr>
                        <a:t>Kiemelt stakeholder-csoportok</a:t>
                      </a:r>
                      <a:r>
                        <a:rPr lang="hu-HU" sz="1200" baseline="30000" smtClean="0">
                          <a:latin typeface="Panton" panose="00000500000000000000" pitchFamily="50" charset="-18"/>
                        </a:rPr>
                        <a:t>1</a:t>
                      </a:r>
                      <a:endParaRPr lang="en-GB" sz="1200" baseline="3000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Kiemelt stakeholder-csoportok</a:t>
                      </a:r>
                      <a:r>
                        <a:rPr lang="hu-HU" sz="1200" baseline="30000" smtClean="0">
                          <a:latin typeface="Panton" panose="00000500000000000000" pitchFamily="50" charset="-18"/>
                        </a:rPr>
                        <a:t>2</a:t>
                      </a:r>
                      <a:endParaRPr lang="en-GB" sz="1200" baseline="300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aseline="30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69514323"/>
                  </a:ext>
                </a:extLst>
              </a:tr>
              <a:tr h="884448">
                <a:tc rowSpan="3">
                  <a:txBody>
                    <a:bodyPr/>
                    <a:lstStyle/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1. Non-profit szervezetek (84%)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2. Társadalmi vállalkozások (64%)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3. NGO-k (54%)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4. Települési/kerületi önkormányzatok (49%)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5. Magánszemélyek (43%)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6. Társadalmi, politikai mozgalmak (40%)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7. kutató és tanácsadó szervezetek (40%)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8. Vállalkozások (38%)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9. Kormányzati szervek (24%)</a:t>
                      </a:r>
                    </a:p>
                    <a:p>
                      <a:pPr algn="just"/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10. Média (22%)</a:t>
                      </a:r>
                      <a:endParaRPr lang="hu-HU" sz="1200" noProof="0" dirty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Mikro szint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Egyének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Családok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Informális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kisközösségek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Formális kisközösségek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8858400"/>
                  </a:ext>
                </a:extLst>
              </a:tr>
              <a:tr h="8409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err="1" smtClean="0">
                          <a:latin typeface="Panton" panose="00000500000000000000" pitchFamily="50" charset="-18"/>
                        </a:rPr>
                        <a:t>Mezo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sz="1200" smtClean="0">
                          <a:latin typeface="Panton" panose="00000500000000000000" pitchFamily="50" charset="-18"/>
                        </a:rPr>
                        <a:t>szint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Nagyközösségek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Állami,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magán és civil szervezetek és intézmények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Intézményfenntartó és –fejlesztő társulások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Helyi innovációs közösségek, szervezetek, hálózatok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8906847"/>
                  </a:ext>
                </a:extLst>
              </a:tr>
              <a:tr h="10283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Makro szint</a:t>
                      </a:r>
                      <a:endParaRPr lang="en-GB" sz="120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Kormányzat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Nemzeti gazdasági, jogi, politikai és humán alrendszerek</a:t>
                      </a:r>
                      <a:endParaRPr lang="en-GB" sz="1200" dirty="0" smtClean="0">
                        <a:latin typeface="Panton" panose="00000500000000000000" pitchFamily="50" charset="-1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749104"/>
                  </a:ext>
                </a:extLst>
              </a:tr>
            </a:tbl>
          </a:graphicData>
        </a:graphic>
      </p:graphicFrame>
      <p:pic>
        <p:nvPicPr>
          <p:cNvPr id="11" name="Kép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08667" y="756372"/>
            <a:ext cx="1141856" cy="286610"/>
          </a:xfrm>
          <a:prstGeom prst="rect">
            <a:avLst/>
          </a:prstGeom>
          <a:ln>
            <a:noFill/>
          </a:ln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4"/>
          <a:srcRect t="8463" b="28165"/>
          <a:stretch/>
        </p:blipFill>
        <p:spPr>
          <a:xfrm>
            <a:off x="5825720" y="652012"/>
            <a:ext cx="1069547" cy="39097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520916" y="6924"/>
            <a:ext cx="964204" cy="64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666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46970" y="68053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1.2. </a:t>
            </a:r>
            <a:r>
              <a:rPr lang="hu-HU" sz="1600" b="1" strike="noStrike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A társadalmi innováció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beavatkozási </a:t>
            </a:r>
          </a:p>
          <a:p>
            <a:pPr>
              <a:lnSpc>
                <a:spcPct val="100000"/>
              </a:lnSpc>
            </a:pP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területei és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érintettjei</a:t>
            </a:r>
            <a:r>
              <a:rPr lang="hu-HU" sz="1600" b="1" strike="noStrike" spc="-1" dirty="0" smtClean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Magyarországon</a:t>
            </a:r>
            <a:endParaRPr lang="hu-HU" sz="16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217182" y="4540802"/>
            <a:ext cx="6740178" cy="6180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hu-HU" sz="800" spc="-1" err="1" smtClean="0">
                <a:latin typeface="Panton" panose="00000500000000000000" pitchFamily="50" charset="-18"/>
              </a:rPr>
              <a:t>Crayannis</a:t>
            </a:r>
            <a:r>
              <a:rPr lang="hu-HU" sz="800" spc="-1" smtClean="0">
                <a:latin typeface="Panton" panose="00000500000000000000" pitchFamily="50" charset="-18"/>
              </a:rPr>
              <a:t> – </a:t>
            </a:r>
            <a:r>
              <a:rPr lang="hu-HU" sz="800" spc="-1" err="1" smtClean="0">
                <a:latin typeface="Panton" panose="00000500000000000000" pitchFamily="50" charset="-18"/>
              </a:rPr>
              <a:t>Campbell</a:t>
            </a:r>
            <a:r>
              <a:rPr lang="hu-HU" sz="800" spc="-1" smtClean="0">
                <a:latin typeface="Panton" panose="00000500000000000000" pitchFamily="50" charset="-18"/>
              </a:rPr>
              <a:t>, 2009.</a:t>
            </a:r>
            <a:endParaRPr lang="hu-HU" sz="800" b="0" strike="noStrike" spc="-1" smtClean="0">
              <a:latin typeface="Panton" panose="00000500000000000000" pitchFamily="50" charset="-18"/>
            </a:endParaRPr>
          </a:p>
        </p:txBody>
      </p:sp>
      <p:grpSp>
        <p:nvGrpSpPr>
          <p:cNvPr id="34" name="Csoportba foglalás 33"/>
          <p:cNvGrpSpPr/>
          <p:nvPr/>
        </p:nvGrpSpPr>
        <p:grpSpPr>
          <a:xfrm>
            <a:off x="3611752" y="1428588"/>
            <a:ext cx="3580044" cy="2240728"/>
            <a:chOff x="288205" y="1511585"/>
            <a:chExt cx="4428876" cy="2240728"/>
          </a:xfrm>
        </p:grpSpPr>
        <p:sp>
          <p:nvSpPr>
            <p:cNvPr id="29" name="Szabadkézi sokszög 28"/>
            <p:cNvSpPr/>
            <p:nvPr/>
          </p:nvSpPr>
          <p:spPr>
            <a:xfrm>
              <a:off x="288205" y="1511586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36" name="Szabadkézi sokszög 35"/>
            <p:cNvSpPr/>
            <p:nvPr/>
          </p:nvSpPr>
          <p:spPr>
            <a:xfrm rot="10800000">
              <a:off x="288205" y="1511585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37" name="Szabadkézi sokszög 36"/>
            <p:cNvSpPr/>
            <p:nvPr/>
          </p:nvSpPr>
          <p:spPr>
            <a:xfrm rot="10800000">
              <a:off x="288205" y="2230099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>
              <a:solidFill>
                <a:srgbClr val="F5B3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38" name="Szabadkézi sokszög 37"/>
            <p:cNvSpPr/>
            <p:nvPr/>
          </p:nvSpPr>
          <p:spPr>
            <a:xfrm>
              <a:off x="288205" y="2400550"/>
              <a:ext cx="4428876" cy="1351763"/>
            </a:xfrm>
            <a:custGeom>
              <a:avLst/>
              <a:gdLst>
                <a:gd name="connsiteX0" fmla="*/ 0 w 1701579"/>
                <a:gd name="connsiteY0" fmla="*/ 834929 h 834929"/>
                <a:gd name="connsiteX1" fmla="*/ 159026 w 1701579"/>
                <a:gd name="connsiteY1" fmla="*/ 7993 h 834929"/>
                <a:gd name="connsiteX2" fmla="*/ 310100 w 1701579"/>
                <a:gd name="connsiteY2" fmla="*/ 803123 h 834929"/>
                <a:gd name="connsiteX3" fmla="*/ 508883 w 1701579"/>
                <a:gd name="connsiteY3" fmla="*/ 15944 h 834929"/>
                <a:gd name="connsiteX4" fmla="*/ 715617 w 1701579"/>
                <a:gd name="connsiteY4" fmla="*/ 795172 h 834929"/>
                <a:gd name="connsiteX5" fmla="*/ 874643 w 1701579"/>
                <a:gd name="connsiteY5" fmla="*/ 15944 h 834929"/>
                <a:gd name="connsiteX6" fmla="*/ 1057523 w 1701579"/>
                <a:gd name="connsiteY6" fmla="*/ 771318 h 834929"/>
                <a:gd name="connsiteX7" fmla="*/ 1200647 w 1701579"/>
                <a:gd name="connsiteY7" fmla="*/ 42 h 834929"/>
                <a:gd name="connsiteX8" fmla="*/ 1383527 w 1701579"/>
                <a:gd name="connsiteY8" fmla="*/ 811075 h 834929"/>
                <a:gd name="connsiteX9" fmla="*/ 1518699 w 1701579"/>
                <a:gd name="connsiteY9" fmla="*/ 31847 h 834929"/>
                <a:gd name="connsiteX10" fmla="*/ 1701579 w 1701579"/>
                <a:gd name="connsiteY10" fmla="*/ 795172 h 83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1579" h="834929">
                  <a:moveTo>
                    <a:pt x="0" y="834929"/>
                  </a:moveTo>
                  <a:cubicBezTo>
                    <a:pt x="53671" y="424111"/>
                    <a:pt x="107343" y="13294"/>
                    <a:pt x="159026" y="7993"/>
                  </a:cubicBezTo>
                  <a:cubicBezTo>
                    <a:pt x="210709" y="2692"/>
                    <a:pt x="251791" y="801798"/>
                    <a:pt x="310100" y="803123"/>
                  </a:cubicBezTo>
                  <a:cubicBezTo>
                    <a:pt x="368409" y="804448"/>
                    <a:pt x="441297" y="17269"/>
                    <a:pt x="508883" y="15944"/>
                  </a:cubicBezTo>
                  <a:cubicBezTo>
                    <a:pt x="576469" y="14619"/>
                    <a:pt x="654657" y="795172"/>
                    <a:pt x="715617" y="795172"/>
                  </a:cubicBezTo>
                  <a:cubicBezTo>
                    <a:pt x="776577" y="795172"/>
                    <a:pt x="817659" y="19920"/>
                    <a:pt x="874643" y="15944"/>
                  </a:cubicBezTo>
                  <a:cubicBezTo>
                    <a:pt x="931627" y="11968"/>
                    <a:pt x="1003189" y="773968"/>
                    <a:pt x="1057523" y="771318"/>
                  </a:cubicBezTo>
                  <a:cubicBezTo>
                    <a:pt x="1111857" y="768668"/>
                    <a:pt x="1146313" y="-6584"/>
                    <a:pt x="1200647" y="42"/>
                  </a:cubicBezTo>
                  <a:cubicBezTo>
                    <a:pt x="1254981" y="6668"/>
                    <a:pt x="1330518" y="805774"/>
                    <a:pt x="1383527" y="811075"/>
                  </a:cubicBezTo>
                  <a:cubicBezTo>
                    <a:pt x="1436536" y="816376"/>
                    <a:pt x="1465690" y="34497"/>
                    <a:pt x="1518699" y="31847"/>
                  </a:cubicBezTo>
                  <a:cubicBezTo>
                    <a:pt x="1571708" y="29197"/>
                    <a:pt x="1636643" y="412184"/>
                    <a:pt x="1701579" y="795172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sp>
        <p:nvSpPr>
          <p:cNvPr id="30" name="Téglalap 29"/>
          <p:cNvSpPr/>
          <p:nvPr/>
        </p:nvSpPr>
        <p:spPr>
          <a:xfrm>
            <a:off x="1371471" y="1274693"/>
            <a:ext cx="2274073" cy="34190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Vállalati szektor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40" name="Téglalap 39"/>
          <p:cNvSpPr/>
          <p:nvPr/>
        </p:nvSpPr>
        <p:spPr>
          <a:xfrm>
            <a:off x="1371472" y="1990924"/>
            <a:ext cx="2274073" cy="341906"/>
          </a:xfrm>
          <a:prstGeom prst="rect">
            <a:avLst/>
          </a:prstGeom>
          <a:solidFill>
            <a:srgbClr val="F5B305"/>
          </a:solidFill>
          <a:ln>
            <a:solidFill>
              <a:srgbClr val="F5B3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>
                <a:latin typeface="Panton" panose="00000500000000000000" pitchFamily="50" charset="-18"/>
              </a:rPr>
              <a:t>Civil </a:t>
            </a:r>
            <a:r>
              <a:rPr lang="hu-HU" sz="1400" smtClean="0">
                <a:latin typeface="Panton" panose="00000500000000000000" pitchFamily="50" charset="-18"/>
              </a:rPr>
              <a:t>szektor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41" name="Téglalap 40"/>
          <p:cNvSpPr/>
          <p:nvPr/>
        </p:nvSpPr>
        <p:spPr>
          <a:xfrm>
            <a:off x="1361853" y="2707155"/>
            <a:ext cx="2274073" cy="341906"/>
          </a:xfrm>
          <a:prstGeom prst="rect">
            <a:avLst/>
          </a:prstGeom>
          <a:solidFill>
            <a:srgbClr val="034EA2"/>
          </a:solidFill>
          <a:ln>
            <a:solidFill>
              <a:srgbClr val="034E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Tudományos szféra</a:t>
            </a:r>
            <a:endParaRPr lang="en-GB" sz="1400">
              <a:latin typeface="Panton" panose="00000500000000000000" pitchFamily="50" charset="-18"/>
            </a:endParaRPr>
          </a:p>
        </p:txBody>
      </p:sp>
      <p:sp>
        <p:nvSpPr>
          <p:cNvPr id="42" name="Téglalap 41"/>
          <p:cNvSpPr/>
          <p:nvPr/>
        </p:nvSpPr>
        <p:spPr>
          <a:xfrm>
            <a:off x="1371471" y="3523902"/>
            <a:ext cx="2274073" cy="34190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>
                <a:latin typeface="Panton" panose="00000500000000000000" pitchFamily="50" charset="-18"/>
              </a:rPr>
              <a:t>Közszféra</a:t>
            </a:r>
            <a:endParaRPr lang="en-GB" sz="1400">
              <a:latin typeface="Panton" panose="00000500000000000000" pitchFamily="50" charset="-18"/>
            </a:endParaRPr>
          </a:p>
        </p:txBody>
      </p:sp>
      <p:grpSp>
        <p:nvGrpSpPr>
          <p:cNvPr id="35" name="Csoportba foglalás 34"/>
          <p:cNvGrpSpPr/>
          <p:nvPr/>
        </p:nvGrpSpPr>
        <p:grpSpPr>
          <a:xfrm>
            <a:off x="7326355" y="1236524"/>
            <a:ext cx="683024" cy="2492991"/>
            <a:chOff x="6997936" y="1134673"/>
            <a:chExt cx="540688" cy="2661847"/>
          </a:xfrm>
        </p:grpSpPr>
        <p:sp>
          <p:nvSpPr>
            <p:cNvPr id="33" name="Háromszög 32"/>
            <p:cNvSpPr/>
            <p:nvPr/>
          </p:nvSpPr>
          <p:spPr>
            <a:xfrm>
              <a:off x="6997936" y="1134673"/>
              <a:ext cx="540688" cy="344247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45" name="Háromszög 44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49" name="Csoportba foglalás 48"/>
          <p:cNvGrpSpPr/>
          <p:nvPr/>
        </p:nvGrpSpPr>
        <p:grpSpPr>
          <a:xfrm>
            <a:off x="895583" y="1154608"/>
            <a:ext cx="269140" cy="547957"/>
            <a:chOff x="6997936" y="1134670"/>
            <a:chExt cx="540688" cy="2661850"/>
          </a:xfrm>
          <a:solidFill>
            <a:schemeClr val="accent2"/>
          </a:solidFill>
        </p:grpSpPr>
        <p:sp>
          <p:nvSpPr>
            <p:cNvPr id="50" name="Háromszög 49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51" name="Háromszög 50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52" name="Csoportba foglalás 51"/>
          <p:cNvGrpSpPr/>
          <p:nvPr/>
        </p:nvGrpSpPr>
        <p:grpSpPr>
          <a:xfrm>
            <a:off x="892066" y="3354366"/>
            <a:ext cx="269140" cy="547957"/>
            <a:chOff x="6997936" y="1134670"/>
            <a:chExt cx="540688" cy="2661850"/>
          </a:xfrm>
          <a:solidFill>
            <a:srgbClr val="00B050"/>
          </a:solidFill>
        </p:grpSpPr>
        <p:sp>
          <p:nvSpPr>
            <p:cNvPr id="53" name="Háromszög 52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54" name="Háromszög 53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55" name="Csoportba foglalás 54"/>
          <p:cNvGrpSpPr/>
          <p:nvPr/>
        </p:nvGrpSpPr>
        <p:grpSpPr>
          <a:xfrm>
            <a:off x="892066" y="2660860"/>
            <a:ext cx="269140" cy="547957"/>
            <a:chOff x="6997936" y="1134670"/>
            <a:chExt cx="540688" cy="2661850"/>
          </a:xfrm>
          <a:solidFill>
            <a:srgbClr val="034EA2"/>
          </a:solidFill>
        </p:grpSpPr>
        <p:sp>
          <p:nvSpPr>
            <p:cNvPr id="56" name="Háromszög 55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rgbClr val="034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57" name="Háromszög 56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rgbClr val="034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grpSp>
        <p:nvGrpSpPr>
          <p:cNvPr id="58" name="Csoportba foglalás 57"/>
          <p:cNvGrpSpPr/>
          <p:nvPr/>
        </p:nvGrpSpPr>
        <p:grpSpPr>
          <a:xfrm>
            <a:off x="892066" y="1892612"/>
            <a:ext cx="269140" cy="547957"/>
            <a:chOff x="6997936" y="1134670"/>
            <a:chExt cx="540688" cy="2661850"/>
          </a:xfrm>
          <a:solidFill>
            <a:srgbClr val="FFC000"/>
          </a:solidFill>
        </p:grpSpPr>
        <p:sp>
          <p:nvSpPr>
            <p:cNvPr id="59" name="Háromszög 58"/>
            <p:cNvSpPr/>
            <p:nvPr/>
          </p:nvSpPr>
          <p:spPr>
            <a:xfrm>
              <a:off x="6997936" y="1134670"/>
              <a:ext cx="540688" cy="795864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  <p:sp>
          <p:nvSpPr>
            <p:cNvPr id="60" name="Háromszög 59"/>
            <p:cNvSpPr/>
            <p:nvPr/>
          </p:nvSpPr>
          <p:spPr>
            <a:xfrm rot="10800000">
              <a:off x="7161600" y="1465771"/>
              <a:ext cx="213360" cy="2330749"/>
            </a:xfrm>
            <a:prstGeom prst="triangle">
              <a:avLst>
                <a:gd name="adj" fmla="val 53352"/>
              </a:avLst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Panton" panose="00000500000000000000" pitchFamily="50" charset="-18"/>
              </a:endParaRPr>
            </a:p>
          </p:txBody>
        </p:sp>
      </p:grpSp>
      <p:sp>
        <p:nvSpPr>
          <p:cNvPr id="39" name="Téglalap 38"/>
          <p:cNvSpPr/>
          <p:nvPr/>
        </p:nvSpPr>
        <p:spPr>
          <a:xfrm>
            <a:off x="314208" y="1274219"/>
            <a:ext cx="458679" cy="2666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u-HU" sz="1200" smtClean="0">
                <a:latin typeface="Panton" panose="00000500000000000000" pitchFamily="50" charset="-18"/>
              </a:rPr>
              <a:t>Egyedi innovációs potenciálok</a:t>
            </a:r>
            <a:endParaRPr lang="en-GB" sz="1200">
              <a:latin typeface="Panton" panose="00000500000000000000" pitchFamily="50" charset="-18"/>
            </a:endParaRPr>
          </a:p>
        </p:txBody>
      </p:sp>
      <p:sp>
        <p:nvSpPr>
          <p:cNvPr id="62" name="Téglalap 61"/>
          <p:cNvSpPr/>
          <p:nvPr/>
        </p:nvSpPr>
        <p:spPr>
          <a:xfrm>
            <a:off x="8197568" y="1236524"/>
            <a:ext cx="458679" cy="26667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u-HU" sz="1200" smtClean="0">
                <a:latin typeface="Panton" panose="00000500000000000000" pitchFamily="50" charset="-18"/>
              </a:rPr>
              <a:t>Hálózati innovációs potenciál</a:t>
            </a:r>
            <a:endParaRPr lang="en-GB" sz="1200">
              <a:latin typeface="Panton" panose="00000500000000000000" pitchFamily="50" charset="-18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204754" y="700000"/>
            <a:ext cx="3954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spc="-1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Ökoszisztéma-modell – </a:t>
            </a:r>
            <a:r>
              <a:rPr lang="hu-HU" sz="1600" b="1" spc="-1" err="1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Quadruple</a:t>
            </a:r>
            <a:r>
              <a:rPr lang="hu-HU" sz="1600" b="1" spc="-1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Helix</a:t>
            </a:r>
            <a:r>
              <a:rPr lang="hu-HU" sz="1600" b="1" spc="-1" baseline="30000" smtClean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1</a:t>
            </a:r>
            <a:endParaRPr lang="en-GB" sz="1600" b="1" spc="-1" baseline="30000">
              <a:solidFill>
                <a:srgbClr val="D91A2C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43" name="Kép 4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56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57536" y="229759"/>
            <a:ext cx="6074190" cy="3813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2000" b="1" strike="noStrike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1.3. Vízió</a:t>
            </a:r>
            <a:endParaRPr lang="hu-HU" sz="2000" b="0" strike="noStrike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429370" y="946205"/>
            <a:ext cx="806148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 smtClean="0">
                <a:latin typeface="Panton" panose="00000500000000000000" pitchFamily="50" charset="-18"/>
              </a:rPr>
              <a:t>Víziónk</a:t>
            </a:r>
            <a:r>
              <a:rPr lang="hu-HU" sz="1600" dirty="0" smtClean="0">
                <a:latin typeface="Panton" panose="00000500000000000000" pitchFamily="50" charset="-18"/>
              </a:rPr>
              <a:t> egy </a:t>
            </a:r>
            <a:r>
              <a:rPr lang="hu-HU" sz="1600" dirty="0">
                <a:latin typeface="Panton" panose="00000500000000000000" pitchFamily="50" charset="-18"/>
              </a:rPr>
              <a:t>olyan társadalmi innovációs ökoszisztéma kialakítása </a:t>
            </a:r>
            <a:r>
              <a:rPr lang="hu-HU" sz="1600" b="1" dirty="0">
                <a:solidFill>
                  <a:srgbClr val="0F6293"/>
                </a:solidFill>
                <a:latin typeface="Panton" panose="00000500000000000000" pitchFamily="50" charset="-18"/>
              </a:rPr>
              <a:t>2030</a:t>
            </a:r>
            <a:r>
              <a:rPr lang="hu-HU" sz="1600" dirty="0">
                <a:latin typeface="Panton" panose="00000500000000000000" pitchFamily="50" charset="-18"/>
              </a:rPr>
              <a:t>-ra, </a:t>
            </a:r>
            <a:r>
              <a:rPr lang="hu-HU" sz="1600" dirty="0" smtClean="0">
                <a:latin typeface="Panton" panose="00000500000000000000" pitchFamily="50" charset="-18"/>
              </a:rPr>
              <a:t>mely… </a:t>
            </a:r>
            <a:endParaRPr lang="hu-HU" sz="1600" dirty="0">
              <a:latin typeface="Panton" panose="00000500000000000000" pitchFamily="50" charset="-18"/>
            </a:endParaRPr>
          </a:p>
          <a:p>
            <a:endParaRPr lang="hu-HU" sz="1600" dirty="0">
              <a:latin typeface="Panton" panose="00000500000000000000" pitchFamily="50" charset="-18"/>
            </a:endParaRPr>
          </a:p>
          <a:p>
            <a:pPr marL="342900" indent="-342900">
              <a:buFont typeface="+mj-lt"/>
              <a:buAutoNum type="arabicPeriod"/>
            </a:pPr>
            <a:r>
              <a:rPr lang="hu-HU" sz="1600" dirty="0">
                <a:latin typeface="Panton" panose="00000500000000000000" pitchFamily="50" charset="-18"/>
              </a:rPr>
              <a:t>támogatja a társadalmi innováció </a:t>
            </a:r>
            <a:r>
              <a:rPr lang="hu-HU" sz="1600" b="1" dirty="0">
                <a:solidFill>
                  <a:srgbClr val="0F6293"/>
                </a:solidFill>
                <a:latin typeface="Panton" panose="00000500000000000000" pitchFamily="50" charset="-18"/>
              </a:rPr>
              <a:t>ismertté válását, elfogadását és elismerését</a:t>
            </a:r>
            <a:r>
              <a:rPr lang="hu-HU" sz="1600" dirty="0">
                <a:solidFill>
                  <a:srgbClr val="0F6293"/>
                </a:solidFill>
                <a:latin typeface="Panton" panose="00000500000000000000" pitchFamily="50" charset="-18"/>
              </a:rPr>
              <a:t> </a:t>
            </a:r>
            <a:r>
              <a:rPr lang="hu-HU" sz="1600" dirty="0">
                <a:latin typeface="Panton" panose="00000500000000000000" pitchFamily="50" charset="-18"/>
              </a:rPr>
              <a:t>a társadalom különböző </a:t>
            </a:r>
            <a:r>
              <a:rPr lang="hu-HU" sz="1600" dirty="0" smtClean="0">
                <a:latin typeface="Panton" panose="00000500000000000000" pitchFamily="50" charset="-18"/>
              </a:rPr>
              <a:t>szintjein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 smtClean="0">
                <a:latin typeface="Panton" panose="00000500000000000000" pitchFamily="50" charset="-18"/>
              </a:rPr>
              <a:t>épít </a:t>
            </a:r>
            <a:r>
              <a:rPr lang="hu-HU" sz="1600" dirty="0">
                <a:latin typeface="Panton" panose="00000500000000000000" pitchFamily="50" charset="-18"/>
              </a:rPr>
              <a:t>a társadalmi innováció különböző szereplői közötti </a:t>
            </a:r>
            <a:r>
              <a:rPr lang="hu-HU" sz="1600" b="1" dirty="0" smtClean="0">
                <a:solidFill>
                  <a:srgbClr val="0F6293"/>
                </a:solidFill>
                <a:latin typeface="Panton" panose="00000500000000000000" pitchFamily="50" charset="-18"/>
              </a:rPr>
              <a:t>együttműködésre, hálózatokra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 smtClean="0">
                <a:latin typeface="Panton" panose="00000500000000000000" pitchFamily="50" charset="-18"/>
              </a:rPr>
              <a:t>segíti </a:t>
            </a:r>
            <a:r>
              <a:rPr lang="hu-HU" sz="1600" b="1" dirty="0">
                <a:solidFill>
                  <a:srgbClr val="0F6293"/>
                </a:solidFill>
                <a:latin typeface="Panton" panose="00000500000000000000" pitchFamily="50" charset="-18"/>
              </a:rPr>
              <a:t>új megoldások </a:t>
            </a:r>
            <a:r>
              <a:rPr lang="hu-HU" sz="1600" dirty="0">
                <a:latin typeface="Panton" panose="00000500000000000000" pitchFamily="50" charset="-18"/>
              </a:rPr>
              <a:t>kidolgozását a létező társadalmi (szociális, egészségügyi, környezeti stb.) problémákra </a:t>
            </a:r>
            <a:endParaRPr lang="hu-HU" sz="1600" dirty="0" smtClean="0">
              <a:latin typeface="Panton" panose="00000500000000000000" pitchFamily="50" charset="-18"/>
            </a:endParaRPr>
          </a:p>
          <a:p>
            <a:pPr marL="342900" indent="-342900">
              <a:buFont typeface="+mj-lt"/>
              <a:buAutoNum type="arabicPeriod"/>
            </a:pPr>
            <a:r>
              <a:rPr lang="hu-HU" sz="1600" dirty="0" smtClean="0">
                <a:latin typeface="Panton" panose="00000500000000000000" pitchFamily="50" charset="-18"/>
              </a:rPr>
              <a:t>hozzájárul </a:t>
            </a:r>
            <a:r>
              <a:rPr lang="hu-HU" sz="1600" dirty="0">
                <a:latin typeface="Panton" panose="00000500000000000000" pitchFamily="50" charset="-18"/>
              </a:rPr>
              <a:t>ahhoz, hogy a társadalmi innováció az egyéb (technológiai, üzleti stb.) innovációk </a:t>
            </a:r>
            <a:r>
              <a:rPr lang="hu-HU" sz="1600" b="1" dirty="0" smtClean="0">
                <a:solidFill>
                  <a:srgbClr val="0F6293"/>
                </a:solidFill>
                <a:latin typeface="Panton" panose="00000500000000000000" pitchFamily="50" charset="-18"/>
              </a:rPr>
              <a:t>komplementerévé</a:t>
            </a:r>
            <a:r>
              <a:rPr lang="hu-HU" sz="1600" dirty="0" smtClean="0">
                <a:latin typeface="Panton" panose="00000500000000000000" pitchFamily="50" charset="-18"/>
              </a:rPr>
              <a:t> </a:t>
            </a:r>
            <a:r>
              <a:rPr lang="hu-HU" sz="1600" dirty="0">
                <a:latin typeface="Panton" panose="00000500000000000000" pitchFamily="50" charset="-18"/>
              </a:rPr>
              <a:t>váljon és </a:t>
            </a:r>
            <a:r>
              <a:rPr lang="hu-HU" sz="1600" dirty="0" smtClean="0">
                <a:latin typeface="Panton" panose="00000500000000000000" pitchFamily="50" charset="-18"/>
              </a:rPr>
              <a:t>így támogassa ország </a:t>
            </a:r>
            <a:r>
              <a:rPr lang="hu-HU" sz="1600" dirty="0" err="1" smtClean="0">
                <a:latin typeface="Panton" panose="00000500000000000000" pitchFamily="50" charset="-18"/>
              </a:rPr>
              <a:t>rezílienciájának</a:t>
            </a:r>
            <a:r>
              <a:rPr lang="hu-HU" sz="1600" dirty="0" smtClean="0">
                <a:latin typeface="Panton" panose="00000500000000000000" pitchFamily="50" charset="-18"/>
              </a:rPr>
              <a:t> és versenyképességének az erősödését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 smtClean="0">
                <a:latin typeface="Panton" panose="00000500000000000000" pitchFamily="50" charset="-18"/>
              </a:rPr>
              <a:t>összességében </a:t>
            </a:r>
            <a:r>
              <a:rPr lang="hu-HU" sz="1600" dirty="0">
                <a:latin typeface="Panton" panose="00000500000000000000" pitchFamily="50" charset="-18"/>
              </a:rPr>
              <a:t>hatékonyan és mérhető módon támogatja a </a:t>
            </a:r>
            <a:r>
              <a:rPr lang="hu-HU" sz="1600" b="1" dirty="0">
                <a:solidFill>
                  <a:srgbClr val="0F6293"/>
                </a:solidFill>
                <a:latin typeface="Panton" panose="00000500000000000000" pitchFamily="50" charset="-18"/>
              </a:rPr>
              <a:t>társadalmi jólét (jól-lét)</a:t>
            </a:r>
            <a:r>
              <a:rPr lang="hu-HU" sz="1600" b="1" dirty="0">
                <a:latin typeface="Panton" panose="00000500000000000000" pitchFamily="50" charset="-18"/>
              </a:rPr>
              <a:t> </a:t>
            </a:r>
            <a:r>
              <a:rPr lang="hu-HU" sz="1600" dirty="0">
                <a:latin typeface="Panton" panose="00000500000000000000" pitchFamily="50" charset="-18"/>
              </a:rPr>
              <a:t>megteremtését Magyarországon.</a:t>
            </a:r>
            <a:endParaRPr lang="en-GB" sz="1600" dirty="0">
              <a:latin typeface="Panton" panose="00000500000000000000" pitchFamily="50" charset="-18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3788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7360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92414" y="191696"/>
            <a:ext cx="6074190" cy="2818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2.1. A társadalmi innováció </a:t>
            </a:r>
            <a:r>
              <a:rPr lang="hu-HU" sz="1600" b="1" spc="-1" dirty="0">
                <a:solidFill>
                  <a:srgbClr val="D91A2C"/>
                </a:solidFill>
                <a:latin typeface="Panton" panose="00000500000000000000" pitchFamily="50" charset="-18"/>
                <a:ea typeface="Arial"/>
              </a:rPr>
              <a:t>ökoszisztémája</a:t>
            </a:r>
            <a:r>
              <a:rPr lang="hu-HU" sz="1600" b="1" spc="-1" dirty="0">
                <a:solidFill>
                  <a:srgbClr val="8D9EC0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hu-HU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Magyarországon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95" y="510361"/>
            <a:ext cx="6719502" cy="4633139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0" y="-18208"/>
            <a:ext cx="18913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2. Helyzetelemzés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616331" y="43001"/>
            <a:ext cx="868789" cy="57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1087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Kép 7"/>
          <p:cNvPicPr/>
          <p:nvPr/>
        </p:nvPicPr>
        <p:blipFill>
          <a:blip r:embed="rId2"/>
          <a:stretch/>
        </p:blipFill>
        <p:spPr>
          <a:xfrm>
            <a:off x="7493071" y="110475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12" name="Szövegdoboz 11"/>
          <p:cNvSpPr txBox="1"/>
          <p:nvPr/>
        </p:nvSpPr>
        <p:spPr>
          <a:xfrm>
            <a:off x="4951133" y="1233484"/>
            <a:ext cx="3919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>
                <a:solidFill>
                  <a:schemeClr val="bg1"/>
                </a:solidFill>
                <a:latin typeface="Panton" panose="00000500000000000000" pitchFamily="50" charset="-18"/>
              </a:rPr>
              <a:t>Célok</a:t>
            </a:r>
            <a:r>
              <a:rPr lang="hu-HU" sz="1200" b="1" smtClean="0">
                <a:solidFill>
                  <a:schemeClr val="bg1"/>
                </a:solidFill>
                <a:latin typeface="Panton" panose="00000500000000000000" pitchFamily="50" charset="-18"/>
              </a:rPr>
              <a:t>: </a:t>
            </a:r>
            <a:r>
              <a:rPr lang="hu-HU" sz="1200" smtClean="0">
                <a:solidFill>
                  <a:schemeClr val="bg1"/>
                </a:solidFill>
                <a:latin typeface="Panton" panose="00000500000000000000" pitchFamily="50" charset="-18"/>
              </a:rPr>
              <a:t>Kilábalás a COVID-19 világjárványból</a:t>
            </a:r>
            <a:endParaRPr lang="en-GB" sz="120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6970" y="110475"/>
            <a:ext cx="650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2.4. A társadalmi innováció elterjedését segítő és gátló tényezők (</a:t>
            </a:r>
            <a:r>
              <a:rPr lang="hu-HU" sz="1600" b="1" spc="-1" dirty="0" smtClean="0">
                <a:solidFill>
                  <a:schemeClr val="accent2"/>
                </a:solidFill>
                <a:latin typeface="Panton" panose="00000500000000000000" pitchFamily="50" charset="-18"/>
                <a:ea typeface="Arial"/>
              </a:rPr>
              <a:t>SWOT analízis</a:t>
            </a:r>
            <a:r>
              <a:rPr lang="hu-HU" sz="16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) </a:t>
            </a:r>
            <a:endParaRPr lang="hu-HU" sz="1600" b="1" spc="-1" dirty="0">
              <a:solidFill>
                <a:srgbClr val="0F6293"/>
              </a:solidFill>
              <a:latin typeface="Panton" panose="00000500000000000000" pitchFamily="50" charset="-18"/>
              <a:ea typeface="Arial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0" y="4774168"/>
            <a:ext cx="6707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 smtClean="0"/>
              <a:t>1</a:t>
            </a:r>
            <a:r>
              <a:rPr lang="hu-HU" sz="900"/>
              <a:t>. </a:t>
            </a:r>
            <a:r>
              <a:rPr lang="hu-HU" sz="900" smtClean="0"/>
              <a:t>IFKA – SI Plus </a:t>
            </a:r>
            <a:r>
              <a:rPr lang="hu-HU" sz="900" err="1" smtClean="0"/>
              <a:t>mapping</a:t>
            </a:r>
            <a:r>
              <a:rPr lang="hu-HU" sz="900" smtClean="0"/>
              <a:t> tevékenységek, a </a:t>
            </a:r>
            <a:r>
              <a:rPr lang="hu-HU" sz="900" err="1" smtClean="0"/>
              <a:t>TinLab</a:t>
            </a:r>
            <a:r>
              <a:rPr lang="hu-HU" sz="900" smtClean="0"/>
              <a:t>, Társadalmi </a:t>
            </a:r>
            <a:r>
              <a:rPr lang="hu-HU" sz="900"/>
              <a:t>Innovációs Fehér </a:t>
            </a:r>
            <a:r>
              <a:rPr lang="hu-HU" sz="900" smtClean="0"/>
              <a:t>Könyv (2021) </a:t>
            </a:r>
            <a:r>
              <a:rPr lang="hu-HU" sz="900"/>
              <a:t>és Magyarország Kutatási, Fejlesztési és Innovációs Stratégiája 2021-2030alapján </a:t>
            </a:r>
            <a:endParaRPr lang="en-GB" sz="900"/>
          </a:p>
        </p:txBody>
      </p:sp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733103"/>
              </p:ext>
            </p:extLst>
          </p:nvPr>
        </p:nvGraphicFramePr>
        <p:xfrm>
          <a:off x="246488" y="649374"/>
          <a:ext cx="8551500" cy="39419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75750">
                  <a:extLst>
                    <a:ext uri="{9D8B030D-6E8A-4147-A177-3AD203B41FA5}">
                      <a16:colId xmlns:a16="http://schemas.microsoft.com/office/drawing/2014/main" val="933637013"/>
                    </a:ext>
                  </a:extLst>
                </a:gridCol>
                <a:gridCol w="4275750">
                  <a:extLst>
                    <a:ext uri="{9D8B030D-6E8A-4147-A177-3AD203B41FA5}">
                      <a16:colId xmlns:a16="http://schemas.microsoft.com/office/drawing/2014/main" val="1026038463"/>
                    </a:ext>
                  </a:extLst>
                </a:gridCol>
              </a:tblGrid>
              <a:tr h="279234">
                <a:tc>
                  <a:txBody>
                    <a:bodyPr/>
                    <a:lstStyle/>
                    <a:p>
                      <a:r>
                        <a:rPr lang="hu-HU" sz="1200" b="1" dirty="0" smtClean="0">
                          <a:latin typeface="Panton" panose="00000500000000000000" pitchFamily="50" charset="-18"/>
                        </a:rPr>
                        <a:t>Erősségek</a:t>
                      </a:r>
                      <a:endParaRPr lang="en-GB" sz="1200" b="1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 dirty="0" smtClean="0">
                          <a:latin typeface="Panton" panose="00000500000000000000" pitchFamily="50" charset="-18"/>
                        </a:rPr>
                        <a:t>Gyengeségek</a:t>
                      </a:r>
                      <a:endParaRPr lang="en-GB" sz="1200" b="1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5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Aktív,</a:t>
                      </a: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 együttműködő ökoszisztéma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Képzések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Műhelyek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Célzott és társadalmi innovációs fókuszú támogatási programok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Jó gyakorlatok</a:t>
                      </a:r>
                      <a:endParaRPr lang="en-GB" sz="120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Fogalmi, jogi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és szabályozási keretek hiánya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Figyelem, tudatosság, láthatóság hiánya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Támogatási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programok, finanszírozási struktúrák fejletlensége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Társadalmi innovációs menedzsment-kompetenciák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hiánya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Társadalmi innovációk elemzésére, azonosítására alkalmas módszertanok és kapacitások hiánya,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smtClean="0">
                          <a:latin typeface="Panton" panose="00000500000000000000" pitchFamily="50" charset="-18"/>
                        </a:rPr>
                        <a:t>Adaptálás és skálázás módszereinek</a:t>
                      </a:r>
                      <a:r>
                        <a:rPr lang="hu-HU" sz="1200" baseline="0" smtClean="0">
                          <a:latin typeface="Panton" panose="00000500000000000000" pitchFamily="50" charset="-18"/>
                        </a:rPr>
                        <a:t> hiánya</a:t>
                      </a:r>
                      <a:endParaRPr lang="en-GB" sz="120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85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200" b="1" dirty="0" smtClean="0">
                          <a:latin typeface="Panton" panose="00000500000000000000" pitchFamily="50" charset="-18"/>
                        </a:rPr>
                        <a:t>Lehetőségek</a:t>
                      </a:r>
                      <a:endParaRPr lang="en-GB" sz="1200" b="1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b="1" dirty="0" smtClean="0">
                          <a:latin typeface="Panton" panose="00000500000000000000" pitchFamily="50" charset="-18"/>
                        </a:rPr>
                        <a:t>Veszélyek</a:t>
                      </a:r>
                      <a:endParaRPr lang="en-GB" sz="1200" b="1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47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Európai uniós szinten erősödő szakpolitikai figyelem és szándék a társadalmi innováció erősítésére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Új keresleti igények, piaci rések (problémák)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ESG/CSRD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Erősödő magyar K+F+I szektor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Támogató stratégiák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noProof="0" dirty="0" smtClean="0">
                          <a:latin typeface="Panton" panose="00000500000000000000" pitchFamily="50" charset="-18"/>
                        </a:rPr>
                        <a:t>Szakpolitikákon átívelő, tárcaközi együttműködések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dirty="0" smtClean="0">
                        <a:latin typeface="Panton" panose="00000500000000000000" pitchFamily="50" charset="-18"/>
                      </a:endParaRPr>
                    </a:p>
                    <a:p>
                      <a:endParaRPr lang="en-GB" sz="120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dirty="0" smtClean="0">
                          <a:latin typeface="Panton" panose="00000500000000000000" pitchFamily="50" charset="-18"/>
                        </a:rPr>
                        <a:t>Magyar K+F+I</a:t>
                      </a: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 teljesítmény leszakadása az EU átlagtól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A finanszírozás strukturális problémái (ciklikusság, VNT források beszűkülése)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Érintett ökoszisztémák válságai (vidék, egészségügy, oktatás, szociális szektor, felsőoktatás stb.)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hu-HU" sz="1200" baseline="0" dirty="0" smtClean="0">
                          <a:latin typeface="Panton" panose="00000500000000000000" pitchFamily="50" charset="-18"/>
                        </a:rPr>
                        <a:t>Innovációt támogató kultúra hiánya (közszféra különböző szintjei)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hu-HU" sz="1200" baseline="0" dirty="0" smtClean="0">
                        <a:latin typeface="Panton" panose="00000500000000000000" pitchFamily="50" charset="-18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930818"/>
                  </a:ext>
                </a:extLst>
              </a:tr>
            </a:tbl>
          </a:graphicData>
        </a:graphic>
      </p:graphicFrame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97117" y="460116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455474" y="0"/>
            <a:ext cx="979887" cy="65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2597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4"/>
          <p:cNvPicPr/>
          <p:nvPr/>
        </p:nvPicPr>
        <p:blipFill>
          <a:blip r:embed="rId2"/>
          <a:stretch/>
        </p:blipFill>
        <p:spPr>
          <a:xfrm>
            <a:off x="6950886" y="4669740"/>
            <a:ext cx="2283120" cy="473760"/>
          </a:xfrm>
          <a:prstGeom prst="rect">
            <a:avLst/>
          </a:prstGeom>
          <a:ln>
            <a:noFill/>
          </a:ln>
        </p:spPr>
      </p:pic>
      <p:pic>
        <p:nvPicPr>
          <p:cNvPr id="98" name="Kép 7"/>
          <p:cNvPicPr/>
          <p:nvPr/>
        </p:nvPicPr>
        <p:blipFill>
          <a:blip r:embed="rId3"/>
          <a:stretch/>
        </p:blipFill>
        <p:spPr>
          <a:xfrm>
            <a:off x="7493040" y="106844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12" name="Szövegdoboz 11"/>
          <p:cNvSpPr txBox="1"/>
          <p:nvPr/>
        </p:nvSpPr>
        <p:spPr>
          <a:xfrm>
            <a:off x="4951133" y="1233484"/>
            <a:ext cx="39199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 b="1">
                <a:solidFill>
                  <a:schemeClr val="bg1"/>
                </a:solidFill>
                <a:latin typeface="Panton" panose="00000500000000000000" pitchFamily="50" charset="-18"/>
              </a:rPr>
              <a:t>Célok</a:t>
            </a:r>
            <a:r>
              <a:rPr lang="hu-HU" sz="900" b="1" smtClean="0">
                <a:solidFill>
                  <a:schemeClr val="bg1"/>
                </a:solidFill>
                <a:latin typeface="Panton" panose="00000500000000000000" pitchFamily="50" charset="-18"/>
              </a:rPr>
              <a:t>: </a:t>
            </a:r>
            <a:r>
              <a:rPr lang="hu-HU" sz="900" smtClean="0">
                <a:solidFill>
                  <a:schemeClr val="bg1"/>
                </a:solidFill>
                <a:latin typeface="Panton" panose="00000500000000000000" pitchFamily="50" charset="-18"/>
              </a:rPr>
              <a:t>Kilábalás a COVID-19 világjárványból</a:t>
            </a:r>
            <a:endParaRPr lang="en-GB" sz="900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46970" y="56981"/>
            <a:ext cx="65003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2.5. </a:t>
            </a:r>
            <a:r>
              <a:rPr lang="en-GB" sz="16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Problémák</a:t>
            </a:r>
            <a:r>
              <a:rPr lang="en-GB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, </a:t>
            </a:r>
            <a:r>
              <a:rPr lang="en-GB" sz="16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beavatkozási</a:t>
            </a:r>
            <a:r>
              <a:rPr lang="en-GB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 </a:t>
            </a:r>
            <a:r>
              <a:rPr lang="en-GB" sz="1600" b="1" spc="-1" dirty="0" err="1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szükségletek</a:t>
            </a:r>
            <a:endParaRPr lang="en-GB" sz="1600" b="1" spc="-1" dirty="0">
              <a:solidFill>
                <a:srgbClr val="0F6293"/>
              </a:solidFill>
              <a:latin typeface="Panton" panose="00000500000000000000" pitchFamily="50" charset="-18"/>
              <a:ea typeface="Arial"/>
            </a:endParaRPr>
          </a:p>
        </p:txBody>
      </p:sp>
      <p:sp>
        <p:nvSpPr>
          <p:cNvPr id="6" name="Téglalap 5"/>
          <p:cNvSpPr/>
          <p:nvPr/>
        </p:nvSpPr>
        <p:spPr>
          <a:xfrm rot="16200000">
            <a:off x="-1624959" y="2762974"/>
            <a:ext cx="4112740" cy="36891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Szabályozási környezet hiányosságai   </a:t>
            </a:r>
            <a:endParaRPr lang="en-GB" sz="900"/>
          </a:p>
        </p:txBody>
      </p:sp>
      <p:sp>
        <p:nvSpPr>
          <p:cNvPr id="13" name="Téglalap 12"/>
          <p:cNvSpPr/>
          <p:nvPr/>
        </p:nvSpPr>
        <p:spPr>
          <a:xfrm rot="16200000">
            <a:off x="-154660" y="2758651"/>
            <a:ext cx="4112741" cy="37755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Finanszírozási környezet fejletlensége</a:t>
            </a:r>
            <a:endParaRPr lang="en-GB" sz="900"/>
          </a:p>
        </p:txBody>
      </p:sp>
      <p:sp>
        <p:nvSpPr>
          <p:cNvPr id="14" name="Téglalap 13"/>
          <p:cNvSpPr/>
          <p:nvPr/>
        </p:nvSpPr>
        <p:spPr>
          <a:xfrm>
            <a:off x="3448026" y="899014"/>
            <a:ext cx="1654450" cy="40328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Tudástermelés hiányosságai</a:t>
            </a:r>
            <a:endParaRPr lang="en-GB" sz="900"/>
          </a:p>
        </p:txBody>
      </p:sp>
      <p:sp>
        <p:nvSpPr>
          <p:cNvPr id="7" name="Téglalap 6"/>
          <p:cNvSpPr/>
          <p:nvPr/>
        </p:nvSpPr>
        <p:spPr>
          <a:xfrm rot="16200000">
            <a:off x="258849" y="4077148"/>
            <a:ext cx="1344077" cy="5092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Egységes definíció hiánya, fogalmi bizonytalanságok</a:t>
            </a:r>
            <a:endParaRPr lang="en-GB" sz="900"/>
          </a:p>
        </p:txBody>
      </p:sp>
      <p:sp>
        <p:nvSpPr>
          <p:cNvPr id="15" name="Téglalap 14"/>
          <p:cNvSpPr/>
          <p:nvPr/>
        </p:nvSpPr>
        <p:spPr>
          <a:xfrm rot="16200000">
            <a:off x="179530" y="2580908"/>
            <a:ext cx="1532185" cy="5172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Jogi keretek, egységes szabályozási környezet   kialakulatlansága</a:t>
            </a:r>
            <a:endParaRPr lang="en-GB" sz="900"/>
          </a:p>
        </p:txBody>
      </p:sp>
      <p:sp>
        <p:nvSpPr>
          <p:cNvPr id="16" name="Téglalap 15"/>
          <p:cNvSpPr/>
          <p:nvPr/>
        </p:nvSpPr>
        <p:spPr>
          <a:xfrm rot="16200000">
            <a:off x="379359" y="1200999"/>
            <a:ext cx="1134848" cy="51497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Szakpolitikai figyelem hiánya, esetlegessége</a:t>
            </a:r>
            <a:endParaRPr lang="en-GB" sz="900"/>
          </a:p>
        </p:txBody>
      </p:sp>
      <p:sp>
        <p:nvSpPr>
          <p:cNvPr id="17" name="Téglalap 16"/>
          <p:cNvSpPr/>
          <p:nvPr/>
        </p:nvSpPr>
        <p:spPr>
          <a:xfrm>
            <a:off x="5268013" y="4543731"/>
            <a:ext cx="1672057" cy="52610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Társadalmi/szakmai  figyelem és tudatosság hiánya</a:t>
            </a:r>
            <a:endParaRPr lang="en-GB" sz="900"/>
          </a:p>
        </p:txBody>
      </p:sp>
      <p:sp>
        <p:nvSpPr>
          <p:cNvPr id="18" name="Téglalap 17"/>
          <p:cNvSpPr/>
          <p:nvPr/>
        </p:nvSpPr>
        <p:spPr>
          <a:xfrm>
            <a:off x="246953" y="555409"/>
            <a:ext cx="8530711" cy="288101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smtClean="0"/>
              <a:t>Korlátozott funkcionalitású társadalmi innováció Magyarországon</a:t>
            </a:r>
            <a:endParaRPr lang="en-GB" sz="1050" b="1"/>
          </a:p>
        </p:txBody>
      </p:sp>
      <p:sp>
        <p:nvSpPr>
          <p:cNvPr id="19" name="Téglalap 18"/>
          <p:cNvSpPr/>
          <p:nvPr/>
        </p:nvSpPr>
        <p:spPr>
          <a:xfrm rot="16200000">
            <a:off x="-655163" y="2821984"/>
            <a:ext cx="4112740" cy="2508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Stratégia hiánya</a:t>
            </a:r>
            <a:endParaRPr lang="en-GB" sz="900"/>
          </a:p>
        </p:txBody>
      </p:sp>
      <p:sp>
        <p:nvSpPr>
          <p:cNvPr id="20" name="Téglalap 19"/>
          <p:cNvSpPr/>
          <p:nvPr/>
        </p:nvSpPr>
        <p:spPr>
          <a:xfrm rot="16200000">
            <a:off x="1868140" y="4077939"/>
            <a:ext cx="1209819" cy="64190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Célzott és szektorspecifikus programok hiánya</a:t>
            </a:r>
            <a:endParaRPr lang="en-GB" sz="900" dirty="0"/>
          </a:p>
        </p:txBody>
      </p:sp>
      <p:sp>
        <p:nvSpPr>
          <p:cNvPr id="21" name="Téglalap 20"/>
          <p:cNvSpPr/>
          <p:nvPr/>
        </p:nvSpPr>
        <p:spPr>
          <a:xfrm rot="16200000">
            <a:off x="2045286" y="3003698"/>
            <a:ext cx="863045" cy="63438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Forráshiány</a:t>
            </a:r>
            <a:endParaRPr lang="en-GB" sz="900"/>
          </a:p>
        </p:txBody>
      </p:sp>
      <p:sp>
        <p:nvSpPr>
          <p:cNvPr id="22" name="Téglalap 21"/>
          <p:cNvSpPr/>
          <p:nvPr/>
        </p:nvSpPr>
        <p:spPr>
          <a:xfrm rot="16200000">
            <a:off x="2040868" y="2100201"/>
            <a:ext cx="863045" cy="64322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Pályázat-függőség</a:t>
            </a:r>
            <a:endParaRPr lang="en-GB" sz="900" dirty="0"/>
          </a:p>
        </p:txBody>
      </p:sp>
      <p:sp>
        <p:nvSpPr>
          <p:cNvPr id="23" name="Téglalap 22"/>
          <p:cNvSpPr/>
          <p:nvPr/>
        </p:nvSpPr>
        <p:spPr>
          <a:xfrm rot="16200000">
            <a:off x="1949366" y="1101308"/>
            <a:ext cx="1054886" cy="63438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Kereslet-vezérelt programok hiánya</a:t>
            </a:r>
            <a:endParaRPr lang="en-GB" sz="900" dirty="0"/>
          </a:p>
        </p:txBody>
      </p:sp>
      <p:sp>
        <p:nvSpPr>
          <p:cNvPr id="24" name="Téglalap 23"/>
          <p:cNvSpPr/>
          <p:nvPr/>
        </p:nvSpPr>
        <p:spPr>
          <a:xfrm rot="16200000">
            <a:off x="988972" y="2758651"/>
            <a:ext cx="4112741" cy="377557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Nehezen fenntartható társadalmi innovációk</a:t>
            </a:r>
            <a:endParaRPr lang="en-GB" sz="900"/>
          </a:p>
        </p:txBody>
      </p:sp>
      <p:sp>
        <p:nvSpPr>
          <p:cNvPr id="27" name="Téglalap 26"/>
          <p:cNvSpPr/>
          <p:nvPr/>
        </p:nvSpPr>
        <p:spPr>
          <a:xfrm>
            <a:off x="5285620" y="899014"/>
            <a:ext cx="1654450" cy="4032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Tudásáramlás gátjai</a:t>
            </a:r>
            <a:endParaRPr lang="en-GB" sz="900"/>
          </a:p>
        </p:txBody>
      </p:sp>
      <p:sp>
        <p:nvSpPr>
          <p:cNvPr id="28" name="Téglalap 27"/>
          <p:cNvSpPr/>
          <p:nvPr/>
        </p:nvSpPr>
        <p:spPr>
          <a:xfrm>
            <a:off x="7123214" y="884304"/>
            <a:ext cx="1654450" cy="417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Tudásalkalmazás </a:t>
            </a:r>
            <a:r>
              <a:rPr lang="hu-HU" sz="900"/>
              <a:t> </a:t>
            </a:r>
            <a:r>
              <a:rPr lang="hu-HU" sz="900" smtClean="0"/>
              <a:t>hiányosságai</a:t>
            </a:r>
            <a:endParaRPr lang="en-GB" sz="900"/>
          </a:p>
        </p:txBody>
      </p:sp>
      <p:sp>
        <p:nvSpPr>
          <p:cNvPr id="25" name="Téglalap 24"/>
          <p:cNvSpPr/>
          <p:nvPr/>
        </p:nvSpPr>
        <p:spPr>
          <a:xfrm>
            <a:off x="3438913" y="1350934"/>
            <a:ext cx="1654450" cy="4721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/>
              <a:t>Társadalmi innovációk azonosítására szolgáló módszerek, eszközök hiánya</a:t>
            </a:r>
            <a:endParaRPr lang="en-GB" sz="900"/>
          </a:p>
        </p:txBody>
      </p:sp>
      <p:sp>
        <p:nvSpPr>
          <p:cNvPr id="26" name="Téglalap 25"/>
          <p:cNvSpPr/>
          <p:nvPr/>
        </p:nvSpPr>
        <p:spPr>
          <a:xfrm>
            <a:off x="3445671" y="1861477"/>
            <a:ext cx="1654450" cy="5468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/>
              <a:t>Társadalmi hatásmérés korlátozott ismertsége, alkalmazása</a:t>
            </a:r>
            <a:endParaRPr lang="en-GB" sz="900"/>
          </a:p>
        </p:txBody>
      </p:sp>
      <p:sp>
        <p:nvSpPr>
          <p:cNvPr id="29" name="Téglalap 28"/>
          <p:cNvSpPr/>
          <p:nvPr/>
        </p:nvSpPr>
        <p:spPr>
          <a:xfrm>
            <a:off x="3445671" y="3459510"/>
            <a:ext cx="1654450" cy="4769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/>
              <a:t>Társadalmi innovációs jó gyakorlatok, minták  hiánya</a:t>
            </a:r>
            <a:endParaRPr lang="en-GB" sz="900"/>
          </a:p>
        </p:txBody>
      </p:sp>
      <p:sp>
        <p:nvSpPr>
          <p:cNvPr id="30" name="Téglalap 29"/>
          <p:cNvSpPr/>
          <p:nvPr/>
        </p:nvSpPr>
        <p:spPr>
          <a:xfrm>
            <a:off x="3447135" y="2471759"/>
            <a:ext cx="1654450" cy="4332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/>
              <a:t>Kevés célzott kutatási és kísérleti program</a:t>
            </a:r>
            <a:endParaRPr lang="en-GB" sz="900"/>
          </a:p>
        </p:txBody>
      </p:sp>
      <p:sp>
        <p:nvSpPr>
          <p:cNvPr id="31" name="Téglalap 30"/>
          <p:cNvSpPr/>
          <p:nvPr/>
        </p:nvSpPr>
        <p:spPr>
          <a:xfrm>
            <a:off x="3445671" y="2955810"/>
            <a:ext cx="1654450" cy="4332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/>
              <a:t>Kevés specializálódott kutató</a:t>
            </a:r>
            <a:endParaRPr lang="en-GB" sz="900"/>
          </a:p>
        </p:txBody>
      </p:sp>
      <p:sp>
        <p:nvSpPr>
          <p:cNvPr id="32" name="Téglalap 31"/>
          <p:cNvSpPr/>
          <p:nvPr/>
        </p:nvSpPr>
        <p:spPr>
          <a:xfrm>
            <a:off x="5294423" y="1818626"/>
            <a:ext cx="1654450" cy="3476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Magvető szakaszban tartó képzési programok</a:t>
            </a:r>
            <a:endParaRPr lang="en-GB" sz="900"/>
          </a:p>
        </p:txBody>
      </p:sp>
      <p:sp>
        <p:nvSpPr>
          <p:cNvPr id="33" name="Téglalap 32"/>
          <p:cNvSpPr/>
          <p:nvPr/>
        </p:nvSpPr>
        <p:spPr>
          <a:xfrm>
            <a:off x="5294423" y="1344271"/>
            <a:ext cx="1654450" cy="4008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Kevés szakirányú képzési program </a:t>
            </a:r>
            <a:endParaRPr lang="en-GB" sz="900"/>
          </a:p>
        </p:txBody>
      </p:sp>
      <p:sp>
        <p:nvSpPr>
          <p:cNvPr id="34" name="Téglalap 33"/>
          <p:cNvSpPr/>
          <p:nvPr/>
        </p:nvSpPr>
        <p:spPr>
          <a:xfrm>
            <a:off x="5294423" y="3574324"/>
            <a:ext cx="1654450" cy="5144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Társadalmi innováció népszerűsítésének hiányzó struktúrái</a:t>
            </a:r>
            <a:endParaRPr lang="en-GB" sz="900"/>
          </a:p>
        </p:txBody>
      </p:sp>
      <p:sp>
        <p:nvSpPr>
          <p:cNvPr id="35" name="Téglalap 34"/>
          <p:cNvSpPr/>
          <p:nvPr/>
        </p:nvSpPr>
        <p:spPr>
          <a:xfrm>
            <a:off x="5285620" y="2236254"/>
            <a:ext cx="1654450" cy="6938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Társadalmi innovációs szempontok hiánya a technológiai és gazdasági képzések esetében</a:t>
            </a:r>
            <a:endParaRPr lang="en-GB" sz="900"/>
          </a:p>
        </p:txBody>
      </p:sp>
      <p:sp>
        <p:nvSpPr>
          <p:cNvPr id="37" name="Téglalap 36"/>
          <p:cNvSpPr/>
          <p:nvPr/>
        </p:nvSpPr>
        <p:spPr>
          <a:xfrm>
            <a:off x="7123214" y="1391352"/>
            <a:ext cx="1654450" cy="7425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Társadalmi innovációs szempontok hiánya az általános innovációt támogató programok, szervezetek esetében</a:t>
            </a:r>
            <a:endParaRPr lang="en-GB" sz="900"/>
          </a:p>
        </p:txBody>
      </p:sp>
      <p:sp>
        <p:nvSpPr>
          <p:cNvPr id="38" name="Téglalap 37"/>
          <p:cNvSpPr/>
          <p:nvPr/>
        </p:nvSpPr>
        <p:spPr>
          <a:xfrm>
            <a:off x="7123214" y="2241776"/>
            <a:ext cx="1654450" cy="4515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Társadalmi innováció a gazdasági és technológiai innovációk horizontján kívül</a:t>
            </a:r>
            <a:endParaRPr lang="en-GB" sz="900"/>
          </a:p>
        </p:txBody>
      </p:sp>
      <p:sp>
        <p:nvSpPr>
          <p:cNvPr id="39" name="Téglalap 38"/>
          <p:cNvSpPr/>
          <p:nvPr/>
        </p:nvSpPr>
        <p:spPr>
          <a:xfrm>
            <a:off x="7113484" y="3333256"/>
            <a:ext cx="1654450" cy="48060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Adaptálás és skálázás módszereinek, eljárásainak hiánya</a:t>
            </a:r>
            <a:endParaRPr lang="en-GB" sz="900"/>
          </a:p>
        </p:txBody>
      </p:sp>
      <p:sp>
        <p:nvSpPr>
          <p:cNvPr id="40" name="Téglalap 39"/>
          <p:cNvSpPr/>
          <p:nvPr/>
        </p:nvSpPr>
        <p:spPr>
          <a:xfrm>
            <a:off x="5285620" y="3000829"/>
            <a:ext cx="1654450" cy="4966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Hiányzó társadalmi innovációs management készségek</a:t>
            </a:r>
            <a:endParaRPr lang="en-GB" sz="900"/>
          </a:p>
        </p:txBody>
      </p:sp>
      <p:sp>
        <p:nvSpPr>
          <p:cNvPr id="41" name="Téglalap 40"/>
          <p:cNvSpPr/>
          <p:nvPr/>
        </p:nvSpPr>
        <p:spPr>
          <a:xfrm>
            <a:off x="7123214" y="2783732"/>
            <a:ext cx="1654450" cy="48060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Befejezetlen társadalmi innovációs folyamatok, programok</a:t>
            </a:r>
            <a:endParaRPr lang="en-GB" sz="900"/>
          </a:p>
        </p:txBody>
      </p:sp>
      <p:sp>
        <p:nvSpPr>
          <p:cNvPr id="42" name="Téglalap 41"/>
          <p:cNvSpPr/>
          <p:nvPr/>
        </p:nvSpPr>
        <p:spPr>
          <a:xfrm>
            <a:off x="5290074" y="4146836"/>
            <a:ext cx="1654450" cy="3420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Hiányzó szakmai hálózatok, közösségek</a:t>
            </a:r>
            <a:endParaRPr lang="en-GB" sz="900"/>
          </a:p>
        </p:txBody>
      </p:sp>
      <p:pic>
        <p:nvPicPr>
          <p:cNvPr id="43" name="Kép 4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647290" y="1"/>
            <a:ext cx="845750" cy="5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812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Kép 7"/>
          <p:cNvPicPr/>
          <p:nvPr/>
        </p:nvPicPr>
        <p:blipFill>
          <a:blip r:embed="rId2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46970" y="56981"/>
            <a:ext cx="65003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3</a:t>
            </a:r>
            <a:r>
              <a:rPr lang="en-GB" sz="16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. </a:t>
            </a:r>
            <a:r>
              <a:rPr lang="hu-HU" sz="16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Stratégiai javaslatok</a:t>
            </a:r>
            <a:endParaRPr lang="en-GB" sz="1600" b="1" spc="-1" dirty="0">
              <a:solidFill>
                <a:srgbClr val="0F6293"/>
              </a:solidFill>
              <a:latin typeface="Panton" panose="00000500000000000000" pitchFamily="50" charset="-18"/>
              <a:ea typeface="Arial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59499" y="733917"/>
            <a:ext cx="1521592" cy="7240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P1 Támogató szabályozási környezet</a:t>
            </a:r>
            <a:endParaRPr lang="en-GB" sz="900"/>
          </a:p>
        </p:txBody>
      </p:sp>
      <p:sp>
        <p:nvSpPr>
          <p:cNvPr id="43" name="Szövegdoboz 42"/>
          <p:cNvSpPr txBox="1"/>
          <p:nvPr/>
        </p:nvSpPr>
        <p:spPr>
          <a:xfrm>
            <a:off x="371610" y="335134"/>
            <a:ext cx="8772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600" indent="-437760">
              <a:lnSpc>
                <a:spcPct val="100000"/>
              </a:lnSpc>
            </a:pPr>
            <a:r>
              <a:rPr lang="hu-HU" sz="1600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3.1 Prioritások és célok</a:t>
            </a:r>
            <a:endParaRPr lang="hu-HU" sz="1600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sp>
        <p:nvSpPr>
          <p:cNvPr id="44" name="Téglalap 43"/>
          <p:cNvSpPr/>
          <p:nvPr/>
        </p:nvSpPr>
        <p:spPr>
          <a:xfrm>
            <a:off x="259500" y="1526650"/>
            <a:ext cx="1521593" cy="7031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P2 Ökoszisztéma sajátosságaihoz illeszkedő támogatási környezet </a:t>
            </a:r>
            <a:endParaRPr lang="en-GB" sz="900"/>
          </a:p>
        </p:txBody>
      </p:sp>
      <p:sp>
        <p:nvSpPr>
          <p:cNvPr id="45" name="Téglalap 44"/>
          <p:cNvSpPr/>
          <p:nvPr/>
        </p:nvSpPr>
        <p:spPr>
          <a:xfrm>
            <a:off x="259499" y="2298454"/>
            <a:ext cx="1521593" cy="27984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P3 Fejlett társadalmi innovációs tudásmenedzsment</a:t>
            </a:r>
            <a:endParaRPr lang="en-GB" sz="900"/>
          </a:p>
        </p:txBody>
      </p:sp>
      <p:sp>
        <p:nvSpPr>
          <p:cNvPr id="46" name="Téglalap 45"/>
          <p:cNvSpPr/>
          <p:nvPr/>
        </p:nvSpPr>
        <p:spPr>
          <a:xfrm>
            <a:off x="1884313" y="2298454"/>
            <a:ext cx="2099289" cy="40328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SC1 Tudástermelés </a:t>
            </a:r>
            <a:r>
              <a:rPr lang="hu-HU" sz="900"/>
              <a:t>fejlesztése</a:t>
            </a:r>
            <a:endParaRPr lang="en-GB" sz="900"/>
          </a:p>
        </p:txBody>
      </p:sp>
      <p:sp>
        <p:nvSpPr>
          <p:cNvPr id="47" name="Téglalap 46"/>
          <p:cNvSpPr/>
          <p:nvPr/>
        </p:nvSpPr>
        <p:spPr>
          <a:xfrm>
            <a:off x="4086823" y="2297344"/>
            <a:ext cx="2134337" cy="4032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SC2 Tudásáramlás </a:t>
            </a:r>
            <a:r>
              <a:rPr lang="hu-HU" sz="900" err="1"/>
              <a:t>fejelsztése</a:t>
            </a:r>
            <a:endParaRPr lang="en-GB" sz="900"/>
          </a:p>
        </p:txBody>
      </p:sp>
      <p:sp>
        <p:nvSpPr>
          <p:cNvPr id="48" name="Téglalap 47"/>
          <p:cNvSpPr/>
          <p:nvPr/>
        </p:nvSpPr>
        <p:spPr>
          <a:xfrm>
            <a:off x="6284687" y="2289988"/>
            <a:ext cx="2400866" cy="4179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SC3 Tudásalkalmazás  </a:t>
            </a:r>
            <a:r>
              <a:rPr lang="hu-HU" sz="900"/>
              <a:t>fejlesztése</a:t>
            </a:r>
            <a:endParaRPr lang="en-GB" sz="900"/>
          </a:p>
        </p:txBody>
      </p:sp>
      <p:sp>
        <p:nvSpPr>
          <p:cNvPr id="49" name="Téglalap 48"/>
          <p:cNvSpPr/>
          <p:nvPr/>
        </p:nvSpPr>
        <p:spPr>
          <a:xfrm>
            <a:off x="1884313" y="733917"/>
            <a:ext cx="6805885" cy="72403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HC1 Általánosan elfogadott, egységes társadalmi innováció definíció</a:t>
            </a:r>
          </a:p>
          <a:p>
            <a:pPr algn="ctr"/>
            <a:r>
              <a:rPr lang="hu-HU" sz="900" smtClean="0"/>
              <a:t>HC2 Társadalmi innováció integrálása a hazai jogszabályi környezetbe</a:t>
            </a:r>
          </a:p>
          <a:p>
            <a:pPr algn="ctr"/>
            <a:r>
              <a:rPr lang="hu-HU" sz="900" smtClean="0"/>
              <a:t>HC3 Országos Társadalmi Innovációs Stratégia</a:t>
            </a:r>
            <a:endParaRPr lang="en-GB" sz="900"/>
          </a:p>
        </p:txBody>
      </p:sp>
      <p:sp>
        <p:nvSpPr>
          <p:cNvPr id="50" name="Téglalap 49"/>
          <p:cNvSpPr/>
          <p:nvPr/>
        </p:nvSpPr>
        <p:spPr>
          <a:xfrm>
            <a:off x="1875537" y="1526650"/>
            <a:ext cx="6814661" cy="70310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smtClean="0"/>
              <a:t>HC4 Célzott, társadalmi innováció sajátosságaihoz illeszkedő támogatási programok</a:t>
            </a:r>
          </a:p>
          <a:p>
            <a:pPr algn="ctr"/>
            <a:r>
              <a:rPr lang="hu-HU" sz="900" smtClean="0"/>
              <a:t>HC5 Társadalmi innovációs szempontok integrálása szociális, technológiai, gazdaságfejlesztési támogatási programokba</a:t>
            </a:r>
          </a:p>
          <a:p>
            <a:pPr algn="ctr"/>
            <a:r>
              <a:rPr lang="hu-HU" sz="900" smtClean="0"/>
              <a:t>HC6 finanszírozás diverzifikálása  </a:t>
            </a:r>
            <a:endParaRPr lang="en-GB" sz="900"/>
          </a:p>
        </p:txBody>
      </p:sp>
      <p:sp>
        <p:nvSpPr>
          <p:cNvPr id="51" name="Téglalap 50"/>
          <p:cNvSpPr/>
          <p:nvPr/>
        </p:nvSpPr>
        <p:spPr>
          <a:xfrm>
            <a:off x="1884313" y="2737561"/>
            <a:ext cx="2099289" cy="23593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u-HU" sz="900" smtClean="0"/>
              <a:t>-RC1 Társadalmi innovációval foglalkozó kutatóhelyek és célzott kutatási programok számának növelése</a:t>
            </a:r>
          </a:p>
          <a:p>
            <a:pPr algn="just"/>
            <a:r>
              <a:rPr lang="hu-HU" sz="900" smtClean="0"/>
              <a:t>-RC2 Társadalmi innovációs kutatási projekteken dolgozó kutatók számának növelése</a:t>
            </a:r>
          </a:p>
          <a:p>
            <a:pPr algn="just"/>
            <a:r>
              <a:rPr lang="hu-HU" sz="900" smtClean="0"/>
              <a:t>-RC3 Kutatói utánpótlás biztosítása</a:t>
            </a:r>
          </a:p>
          <a:p>
            <a:pPr algn="just"/>
            <a:r>
              <a:rPr lang="hu-HU" sz="900" smtClean="0"/>
              <a:t>-RC4 </a:t>
            </a:r>
            <a:r>
              <a:rPr lang="hu-HU" sz="900"/>
              <a:t>Társadalmi innováció azonosításához és megértéséhez szükséges kapacitások </a:t>
            </a:r>
            <a:r>
              <a:rPr lang="hu-HU" sz="900" smtClean="0"/>
              <a:t>fejlesztése</a:t>
            </a:r>
          </a:p>
          <a:p>
            <a:pPr algn="just"/>
            <a:r>
              <a:rPr lang="hu-HU" sz="900" smtClean="0"/>
              <a:t>-RC5 Társadalmi innovációs jó gyakorlatok egységes gyűjteményének kialakítása</a:t>
            </a:r>
          </a:p>
          <a:p>
            <a:pPr algn="just"/>
            <a:r>
              <a:rPr lang="hu-HU" sz="900" smtClean="0"/>
              <a:t>-RC6 Tudástermelést támogató partnerségek (akadémia, civil, közszféra, privát szektor) </a:t>
            </a:r>
            <a:endParaRPr lang="en-GB" sz="900"/>
          </a:p>
        </p:txBody>
      </p:sp>
      <p:sp>
        <p:nvSpPr>
          <p:cNvPr id="52" name="Téglalap 51"/>
          <p:cNvSpPr/>
          <p:nvPr/>
        </p:nvSpPr>
        <p:spPr>
          <a:xfrm>
            <a:off x="4086823" y="2745512"/>
            <a:ext cx="2134337" cy="23593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u-HU" sz="900" smtClean="0"/>
              <a:t>-RC7 Célzott képzési programok számának, hozzáférhetőségének növelése</a:t>
            </a:r>
          </a:p>
          <a:p>
            <a:pPr algn="just"/>
            <a:r>
              <a:rPr lang="hu-HU" sz="900" smtClean="0"/>
              <a:t>-RC8 Társadalmi innovációs szempontok integrálása a technológiai, gazdasági, szociális képzési programokba</a:t>
            </a:r>
          </a:p>
          <a:p>
            <a:pPr algn="just"/>
            <a:r>
              <a:rPr lang="hu-HU" sz="900" smtClean="0"/>
              <a:t>-RC9 Társadalmi innováció népszerűsítése, láthatóságának  növelése</a:t>
            </a:r>
          </a:p>
          <a:p>
            <a:pPr algn="just"/>
            <a:r>
              <a:rPr lang="hu-HU" sz="900" smtClean="0"/>
              <a:t>-RC10 Nyílt hozzáférés biztosítása a kutatási eredményekhez, jó gyakorlatokhoz</a:t>
            </a:r>
          </a:p>
          <a:p>
            <a:pPr algn="just"/>
            <a:r>
              <a:rPr lang="hu-HU" sz="900" smtClean="0"/>
              <a:t>-RC11 Tudásáramlást támogató szakmai/tematikus hálózatok kialakítása</a:t>
            </a:r>
            <a:endParaRPr lang="en-GB" sz="900"/>
          </a:p>
        </p:txBody>
      </p:sp>
      <p:sp>
        <p:nvSpPr>
          <p:cNvPr id="53" name="Téglalap 52"/>
          <p:cNvSpPr/>
          <p:nvPr/>
        </p:nvSpPr>
        <p:spPr>
          <a:xfrm>
            <a:off x="6284687" y="2740550"/>
            <a:ext cx="2400866" cy="192919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u-HU" sz="900" smtClean="0"/>
              <a:t>-RC12 Társadalmi innovációk inkubációjának támogatása</a:t>
            </a:r>
          </a:p>
          <a:p>
            <a:pPr algn="just"/>
            <a:r>
              <a:rPr lang="hu-HU" sz="900" smtClean="0"/>
              <a:t>-RC13 Társadalmi innovációs szempontok, célok integrálása a gazdasági/technológiai inkubációs programokba</a:t>
            </a:r>
          </a:p>
          <a:p>
            <a:pPr algn="just"/>
            <a:r>
              <a:rPr lang="hu-HU" sz="900" smtClean="0"/>
              <a:t>-RC14 Társadalmi innovációk adaptálásához és skálázásához szükséges kapacitások fejlesztése</a:t>
            </a:r>
          </a:p>
          <a:p>
            <a:pPr algn="just"/>
            <a:r>
              <a:rPr lang="hu-HU" sz="900" smtClean="0"/>
              <a:t>-RC 15 Társadalmi innovációk adaptálását és skálázását támogató együttműködések kialakítása</a:t>
            </a:r>
            <a:endParaRPr lang="en-GB" sz="900"/>
          </a:p>
        </p:txBody>
      </p:sp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088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54" name="Téglalap 53"/>
          <p:cNvSpPr/>
          <p:nvPr/>
        </p:nvSpPr>
        <p:spPr>
          <a:xfrm>
            <a:off x="4086823" y="2305295"/>
            <a:ext cx="2134337" cy="4032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SC2 Tudásáramlás fejlesztése</a:t>
            </a:r>
            <a:endParaRPr lang="en-GB" sz="900" dirty="0"/>
          </a:p>
        </p:txBody>
      </p:sp>
      <p:pic>
        <p:nvPicPr>
          <p:cNvPr id="19" name="Kép 18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472362" y="0"/>
            <a:ext cx="1020678" cy="6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305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59498" y="961444"/>
            <a:ext cx="8741379" cy="37258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u-HU" sz="1600" smtClean="0"/>
              <a:t>Végrehajtási struktúra</a:t>
            </a:r>
            <a:endParaRPr lang="en-GB" sz="1600"/>
          </a:p>
        </p:txBody>
      </p:sp>
      <p:pic>
        <p:nvPicPr>
          <p:cNvPr id="98" name="Kép 7"/>
          <p:cNvPicPr/>
          <p:nvPr/>
        </p:nvPicPr>
        <p:blipFill>
          <a:blip r:embed="rId2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46970" y="56981"/>
            <a:ext cx="65003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b="1" spc="-1" dirty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3</a:t>
            </a:r>
            <a:r>
              <a:rPr lang="en-GB" sz="16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. </a:t>
            </a:r>
            <a:r>
              <a:rPr lang="hu-HU" sz="16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Stratégiai javaslatok</a:t>
            </a:r>
            <a:endParaRPr lang="en-GB" sz="1600" b="1" spc="-1" dirty="0">
              <a:solidFill>
                <a:srgbClr val="0F6293"/>
              </a:solidFill>
              <a:latin typeface="Panton" panose="00000500000000000000" pitchFamily="50" charset="-18"/>
              <a:ea typeface="Arial"/>
            </a:endParaRPr>
          </a:p>
        </p:txBody>
      </p:sp>
      <p:sp>
        <p:nvSpPr>
          <p:cNvPr id="43" name="Szövegdoboz 42"/>
          <p:cNvSpPr txBox="1"/>
          <p:nvPr/>
        </p:nvSpPr>
        <p:spPr>
          <a:xfrm>
            <a:off x="456038" y="319111"/>
            <a:ext cx="8772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600" indent="-437760">
              <a:lnSpc>
                <a:spcPct val="100000"/>
              </a:lnSpc>
            </a:pPr>
            <a:r>
              <a:rPr lang="hu-HU" sz="1600" spc="-1" dirty="0" smtClean="0">
                <a:solidFill>
                  <a:srgbClr val="C00000"/>
                </a:solidFill>
                <a:latin typeface="Panton" panose="00000500000000000000" pitchFamily="50" charset="-18"/>
                <a:ea typeface="Arial"/>
              </a:rPr>
              <a:t>3.2.1 Végrehajtási struktúra</a:t>
            </a:r>
            <a:endParaRPr lang="hu-HU" sz="1600" spc="-1" dirty="0">
              <a:solidFill>
                <a:srgbClr val="C00000"/>
              </a:solidFill>
              <a:latin typeface="Panton" panose="00000500000000000000" pitchFamily="50" charset="-18"/>
              <a:ea typeface="Arial"/>
            </a:endParaRPr>
          </a:p>
        </p:txBody>
      </p:sp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088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10" name="Téglalap 9"/>
          <p:cNvSpPr/>
          <p:nvPr/>
        </p:nvSpPr>
        <p:spPr>
          <a:xfrm>
            <a:off x="259499" y="638052"/>
            <a:ext cx="8741378" cy="2968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smtClean="0"/>
              <a:t>P1 Támogató szabályozási környezet</a:t>
            </a:r>
            <a:endParaRPr lang="en-GB" sz="1400"/>
          </a:p>
        </p:txBody>
      </p:sp>
      <p:cxnSp>
        <p:nvCxnSpPr>
          <p:cNvPr id="6" name="Egyenes összekötő 5"/>
          <p:cNvCxnSpPr>
            <a:stCxn id="2" idx="1"/>
            <a:endCxn id="14" idx="0"/>
          </p:cNvCxnSpPr>
          <p:nvPr/>
        </p:nvCxnSpPr>
        <p:spPr>
          <a:xfrm flipH="1">
            <a:off x="2118428" y="1851016"/>
            <a:ext cx="664952" cy="896404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>
            <a:stCxn id="15" idx="1"/>
            <a:endCxn id="14" idx="3"/>
          </p:cNvCxnSpPr>
          <p:nvPr/>
        </p:nvCxnSpPr>
        <p:spPr>
          <a:xfrm flipH="1" flipV="1">
            <a:off x="3923374" y="3674308"/>
            <a:ext cx="1402570" cy="2811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>
            <a:stCxn id="15" idx="0"/>
            <a:endCxn id="2" idx="3"/>
          </p:cNvCxnSpPr>
          <p:nvPr/>
        </p:nvCxnSpPr>
        <p:spPr>
          <a:xfrm flipH="1" flipV="1">
            <a:off x="6448930" y="1851016"/>
            <a:ext cx="691359" cy="91434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0" name="Csoportba foglalás 69"/>
          <p:cNvGrpSpPr/>
          <p:nvPr/>
        </p:nvGrpSpPr>
        <p:grpSpPr>
          <a:xfrm>
            <a:off x="2783380" y="1017930"/>
            <a:ext cx="3665550" cy="1801345"/>
            <a:chOff x="2751153" y="1232317"/>
            <a:chExt cx="3665550" cy="1801345"/>
          </a:xfrm>
        </p:grpSpPr>
        <p:sp>
          <p:nvSpPr>
            <p:cNvPr id="2" name="Téglalap 1"/>
            <p:cNvSpPr/>
            <p:nvPr/>
          </p:nvSpPr>
          <p:spPr>
            <a:xfrm>
              <a:off x="2751153" y="1232317"/>
              <a:ext cx="3665550" cy="166617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hu-HU" sz="1400" b="1" dirty="0" err="1" smtClean="0">
                  <a:latin typeface="Panton" panose="00000500000000000000" pitchFamily="50" charset="-18"/>
                </a:rPr>
                <a:t>TinLab</a:t>
              </a:r>
              <a:endParaRPr lang="hu-HU" sz="1400" b="1" dirty="0" smtClean="0">
                <a:latin typeface="Panton" panose="00000500000000000000" pitchFamily="50" charset="-18"/>
              </a:endParaRPr>
            </a:p>
            <a:p>
              <a:pPr algn="just"/>
              <a:endParaRPr lang="hu-HU" sz="1050" dirty="0" smtClean="0"/>
            </a:p>
            <a:p>
              <a:pPr algn="just"/>
              <a:endParaRPr lang="hu-HU" sz="1050" dirty="0" smtClean="0"/>
            </a:p>
          </p:txBody>
        </p:sp>
        <p:sp>
          <p:nvSpPr>
            <p:cNvPr id="38" name="Szövegdoboz 37"/>
            <p:cNvSpPr txBox="1"/>
            <p:nvPr/>
          </p:nvSpPr>
          <p:spPr>
            <a:xfrm>
              <a:off x="2790909" y="1587112"/>
              <a:ext cx="343025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Szerepkör: P1 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- HC1, HC2,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HC3; P2 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– HC4, HC5,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HC6;  P3 </a:t>
              </a: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– SC1, SC2, </a:t>
              </a:r>
              <a:r>
                <a:rPr lang="hu-HU" sz="1100" dirty="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SC3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Kutatási projektek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Tematikus fórumok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Kíséreti és pilot projektek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Képzések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100" dirty="0">
                  <a:solidFill>
                    <a:schemeClr val="bg1"/>
                  </a:solidFill>
                  <a:latin typeface="Panton" panose="00000500000000000000" pitchFamily="50" charset="-18"/>
                </a:rPr>
                <a:t>Régiós kontaktpontok</a:t>
              </a:r>
            </a:p>
            <a:p>
              <a:pPr algn="just"/>
              <a:endParaRPr lang="hu-HU" sz="1100" dirty="0" smtClean="0">
                <a:solidFill>
                  <a:schemeClr val="bg1"/>
                </a:solidFill>
                <a:latin typeface="Panton" panose="00000500000000000000" pitchFamily="50" charset="-18"/>
              </a:endParaRPr>
            </a:p>
          </p:txBody>
        </p:sp>
        <p:pic>
          <p:nvPicPr>
            <p:cNvPr id="48" name="Kép 47"/>
            <p:cNvPicPr>
              <a:picLocks noChangeAspect="1"/>
            </p:cNvPicPr>
            <p:nvPr/>
          </p:nvPicPr>
          <p:blipFill rotWithShape="1">
            <a:blip r:embed="rId4"/>
            <a:srcRect t="10214" b="25870"/>
            <a:stretch/>
          </p:blipFill>
          <p:spPr>
            <a:xfrm>
              <a:off x="5606461" y="1257902"/>
              <a:ext cx="784545" cy="326005"/>
            </a:xfrm>
            <a:prstGeom prst="rect">
              <a:avLst/>
            </a:prstGeom>
          </p:spPr>
        </p:pic>
      </p:grpSp>
      <p:grpSp>
        <p:nvGrpSpPr>
          <p:cNvPr id="23" name="Csoportba foglalás 22"/>
          <p:cNvGrpSpPr/>
          <p:nvPr/>
        </p:nvGrpSpPr>
        <p:grpSpPr>
          <a:xfrm>
            <a:off x="259498" y="2739927"/>
            <a:ext cx="3663876" cy="1919603"/>
            <a:chOff x="383337" y="2750661"/>
            <a:chExt cx="3663876" cy="1919603"/>
          </a:xfrm>
        </p:grpSpPr>
        <p:sp>
          <p:nvSpPr>
            <p:cNvPr id="14" name="Téglalap 13"/>
            <p:cNvSpPr/>
            <p:nvPr/>
          </p:nvSpPr>
          <p:spPr>
            <a:xfrm>
              <a:off x="437320" y="2758154"/>
              <a:ext cx="3609893" cy="185377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hu-HU" sz="1100" smtClean="0"/>
            </a:p>
          </p:txBody>
        </p:sp>
        <p:pic>
          <p:nvPicPr>
            <p:cNvPr id="53" name="Kép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8438" y="2787900"/>
              <a:ext cx="997306" cy="247934"/>
            </a:xfrm>
            <a:prstGeom prst="rect">
              <a:avLst/>
            </a:prstGeom>
          </p:spPr>
        </p:pic>
        <p:sp>
          <p:nvSpPr>
            <p:cNvPr id="55" name="Szövegdoboz 54"/>
            <p:cNvSpPr txBox="1"/>
            <p:nvPr/>
          </p:nvSpPr>
          <p:spPr>
            <a:xfrm>
              <a:off x="383337" y="2750661"/>
              <a:ext cx="28806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200" b="1">
                  <a:solidFill>
                    <a:schemeClr val="bg1"/>
                  </a:solidFill>
                  <a:latin typeface="Panton" panose="00000500000000000000" pitchFamily="50" charset="-18"/>
                </a:rPr>
                <a:t>IFKA Társadalmi Innovációs Kompetencia </a:t>
              </a:r>
              <a:r>
                <a:rPr lang="hu-HU" sz="1200" b="1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Központ</a:t>
              </a:r>
              <a:endParaRPr lang="hu-HU" sz="1200" b="1">
                <a:solidFill>
                  <a:schemeClr val="bg1"/>
                </a:solidFill>
                <a:latin typeface="Panton" panose="00000500000000000000" pitchFamily="50" charset="-18"/>
              </a:endParaRPr>
            </a:p>
          </p:txBody>
        </p:sp>
        <p:sp>
          <p:nvSpPr>
            <p:cNvPr id="60" name="Szövegdoboz 59"/>
            <p:cNvSpPr txBox="1"/>
            <p:nvPr/>
          </p:nvSpPr>
          <p:spPr>
            <a:xfrm>
              <a:off x="386102" y="3123687"/>
              <a:ext cx="3656017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Szerepkör: P1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-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HC2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HC3; P2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–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HC5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HC6;  P3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–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SC2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,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SC3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Szakpolitika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fejlesztések, stratégiaalkotás támogatása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Ökoszisztéma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és szakpolitika közötti kapcsolatok erősítése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Hazai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ökoszisztéma összekapcsolása a nemzetközi társadalmi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innovációs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közösséggel (európai és nemzeti kompetenciaközpontok)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Nemzetközi </a:t>
              </a:r>
              <a:r>
                <a:rPr lang="hu-HU" sz="1050">
                  <a:solidFill>
                    <a:schemeClr val="bg1"/>
                  </a:solidFill>
                  <a:latin typeface="Panton" panose="00000500000000000000" pitchFamily="50" charset="-18"/>
                </a:rPr>
                <a:t>tapasztalatok, jó gyakorlatok </a:t>
              </a:r>
              <a:r>
                <a:rPr lang="hu-HU" sz="1050" smtClean="0">
                  <a:solidFill>
                    <a:schemeClr val="bg1"/>
                  </a:solidFill>
                  <a:latin typeface="Panton" panose="00000500000000000000" pitchFamily="50" charset="-18"/>
                </a:rPr>
                <a:t>hazai népszerűsítése</a:t>
              </a:r>
              <a:endParaRPr lang="hu-HU" sz="1050">
                <a:solidFill>
                  <a:schemeClr val="bg1"/>
                </a:solidFill>
                <a:latin typeface="Panton" panose="00000500000000000000" pitchFamily="50" charset="-18"/>
              </a:endParaRPr>
            </a:p>
          </p:txBody>
        </p:sp>
      </p:grpSp>
      <p:sp>
        <p:nvSpPr>
          <p:cNvPr id="15" name="Téglalap 14"/>
          <p:cNvSpPr/>
          <p:nvPr/>
        </p:nvSpPr>
        <p:spPr>
          <a:xfrm>
            <a:off x="5325944" y="2765364"/>
            <a:ext cx="3628689" cy="1874108"/>
          </a:xfrm>
          <a:prstGeom prst="rect">
            <a:avLst/>
          </a:prstGeom>
          <a:solidFill>
            <a:srgbClr val="BF198C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smtClean="0"/>
          </a:p>
        </p:txBody>
      </p:sp>
      <p:sp>
        <p:nvSpPr>
          <p:cNvPr id="92" name="Szövegdoboz 91"/>
          <p:cNvSpPr txBox="1"/>
          <p:nvPr/>
        </p:nvSpPr>
        <p:spPr>
          <a:xfrm>
            <a:off x="5263763" y="2736843"/>
            <a:ext cx="2880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err="1" smtClean="0">
                <a:solidFill>
                  <a:schemeClr val="bg1"/>
                </a:solidFill>
                <a:latin typeface="Panton" panose="00000500000000000000" pitchFamily="50" charset="-18"/>
              </a:rPr>
              <a:t>EaSI</a:t>
            </a:r>
            <a:r>
              <a:rPr lang="hu-HU" sz="1200" b="1" smtClean="0">
                <a:solidFill>
                  <a:schemeClr val="bg1"/>
                </a:solidFill>
                <a:latin typeface="Panton" panose="00000500000000000000" pitchFamily="50" charset="-18"/>
              </a:rPr>
              <a:t> Nemzeti Kapcsolattartó Pont</a:t>
            </a:r>
            <a:endParaRPr lang="hu-HU" sz="1200" b="1">
              <a:solidFill>
                <a:schemeClr val="bg1"/>
              </a:solidFill>
              <a:latin typeface="Panton" panose="00000500000000000000" pitchFamily="50" charset="-18"/>
            </a:endParaRPr>
          </a:p>
        </p:txBody>
      </p:sp>
      <p:sp>
        <p:nvSpPr>
          <p:cNvPr id="93" name="Szövegdoboz 92"/>
          <p:cNvSpPr txBox="1"/>
          <p:nvPr/>
        </p:nvSpPr>
        <p:spPr>
          <a:xfrm>
            <a:off x="5298616" y="3080286"/>
            <a:ext cx="365601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Szerepkör: P1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- 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HC3; P2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– 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HC6;  P3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– 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SC2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Információszolgáltatás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(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help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desk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, rendezvények, honlap,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social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</a:t>
            </a:r>
            <a:r>
              <a:rPr lang="hu-HU" sz="1050" dirty="0" err="1" smtClean="0">
                <a:solidFill>
                  <a:schemeClr val="bg1"/>
                </a:solidFill>
                <a:latin typeface="Panton" panose="00000500000000000000" pitchFamily="50" charset="-18"/>
              </a:rPr>
              <a:t>media</a:t>
            </a: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 stb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.) az </a:t>
            </a:r>
            <a:r>
              <a:rPr lang="hu-HU" sz="1050" dirty="0" err="1">
                <a:solidFill>
                  <a:schemeClr val="bg1"/>
                </a:solidFill>
                <a:latin typeface="Panton" panose="00000500000000000000" pitchFamily="50" charset="-18"/>
              </a:rPr>
              <a:t>EaSI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 keretében elérhető társadalmi innovációs fejlesztési forrásokról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050" dirty="0" smtClean="0">
                <a:solidFill>
                  <a:schemeClr val="bg1"/>
                </a:solidFill>
                <a:latin typeface="Panton" panose="00000500000000000000" pitchFamily="50" charset="-18"/>
              </a:rPr>
              <a:t>Hazai </a:t>
            </a:r>
            <a:r>
              <a:rPr lang="hu-HU" sz="1050" dirty="0">
                <a:solidFill>
                  <a:schemeClr val="bg1"/>
                </a:solidFill>
                <a:latin typeface="Panton" panose="00000500000000000000" pitchFamily="50" charset="-18"/>
              </a:rPr>
              <a:t>ökoszisztéma összekapcsolása a nemzetközi társadalmi innovációs közösséggel (ESFA és további kontaktpontok)</a:t>
            </a:r>
          </a:p>
        </p:txBody>
      </p:sp>
      <p:grpSp>
        <p:nvGrpSpPr>
          <p:cNvPr id="8" name="Csoportba foglalás 7"/>
          <p:cNvGrpSpPr/>
          <p:nvPr/>
        </p:nvGrpSpPr>
        <p:grpSpPr>
          <a:xfrm>
            <a:off x="6627864" y="2136906"/>
            <a:ext cx="1540699" cy="438380"/>
            <a:chOff x="6580306" y="2089141"/>
            <a:chExt cx="1540699" cy="438380"/>
          </a:xfrm>
        </p:grpSpPr>
        <p:sp>
          <p:nvSpPr>
            <p:cNvPr id="7" name="Szövegdoboz 6"/>
            <p:cNvSpPr txBox="1"/>
            <p:nvPr/>
          </p:nvSpPr>
          <p:spPr>
            <a:xfrm>
              <a:off x="6580306" y="2089141"/>
              <a:ext cx="1540699" cy="43088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hu-HU" sz="1100" smtClean="0">
                  <a:latin typeface="Panton" panose="00000500000000000000" pitchFamily="50" charset="-18"/>
                </a:rPr>
                <a:t>Együttműködési megállapodás</a:t>
              </a:r>
              <a:endParaRPr lang="en-GB" sz="1100">
                <a:latin typeface="Panton" panose="00000500000000000000" pitchFamily="50" charset="-18"/>
              </a:endParaRPr>
            </a:p>
          </p:txBody>
        </p:sp>
        <p:pic>
          <p:nvPicPr>
            <p:cNvPr id="5" name="Kép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3825" y="2108900"/>
              <a:ext cx="418621" cy="418621"/>
            </a:xfrm>
            <a:prstGeom prst="rect">
              <a:avLst/>
            </a:prstGeom>
          </p:spPr>
        </p:pic>
      </p:grpSp>
      <p:sp>
        <p:nvSpPr>
          <p:cNvPr id="27" name="Szövegdoboz 26"/>
          <p:cNvSpPr txBox="1"/>
          <p:nvPr/>
        </p:nvSpPr>
        <p:spPr>
          <a:xfrm>
            <a:off x="4042119" y="3245412"/>
            <a:ext cx="1175401" cy="938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100" smtClean="0">
                <a:latin typeface="Panton" panose="00000500000000000000" pitchFamily="50" charset="-18"/>
              </a:rPr>
              <a:t>Együttműködési megállapodás</a:t>
            </a:r>
          </a:p>
          <a:p>
            <a:pPr algn="ctr"/>
            <a:endParaRPr lang="hu-HU" sz="1100">
              <a:latin typeface="Panton" panose="00000500000000000000" pitchFamily="50" charset="-18"/>
            </a:endParaRPr>
          </a:p>
          <a:p>
            <a:pPr algn="ctr"/>
            <a:endParaRPr lang="hu-HU" sz="1100" smtClean="0">
              <a:latin typeface="Panton" panose="00000500000000000000" pitchFamily="50" charset="-18"/>
            </a:endParaRPr>
          </a:p>
          <a:p>
            <a:pPr algn="ctr"/>
            <a:endParaRPr lang="en-GB" sz="1100">
              <a:latin typeface="Panton" panose="00000500000000000000" pitchFamily="50" charset="-18"/>
            </a:endParaRPr>
          </a:p>
        </p:txBody>
      </p:sp>
      <p:pic>
        <p:nvPicPr>
          <p:cNvPr id="28" name="Kép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021" y="3687666"/>
            <a:ext cx="418621" cy="418621"/>
          </a:xfrm>
          <a:prstGeom prst="rect">
            <a:avLst/>
          </a:prstGeom>
        </p:spPr>
      </p:pic>
      <p:grpSp>
        <p:nvGrpSpPr>
          <p:cNvPr id="29" name="Csoportba foglalás 28"/>
          <p:cNvGrpSpPr/>
          <p:nvPr/>
        </p:nvGrpSpPr>
        <p:grpSpPr>
          <a:xfrm>
            <a:off x="1072835" y="2129490"/>
            <a:ext cx="1540699" cy="438380"/>
            <a:chOff x="6580306" y="2089141"/>
            <a:chExt cx="1540699" cy="438380"/>
          </a:xfrm>
        </p:grpSpPr>
        <p:sp>
          <p:nvSpPr>
            <p:cNvPr id="30" name="Szövegdoboz 29"/>
            <p:cNvSpPr txBox="1"/>
            <p:nvPr/>
          </p:nvSpPr>
          <p:spPr>
            <a:xfrm>
              <a:off x="6580306" y="2089141"/>
              <a:ext cx="1540699" cy="43088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hu-HU" sz="1100" smtClean="0">
                  <a:latin typeface="Panton" panose="00000500000000000000" pitchFamily="50" charset="-18"/>
                </a:rPr>
                <a:t>Együttműködési megállapodás</a:t>
              </a:r>
              <a:endParaRPr lang="en-GB" sz="1100">
                <a:latin typeface="Panton" panose="00000500000000000000" pitchFamily="50" charset="-18"/>
              </a:endParaRPr>
            </a:p>
          </p:txBody>
        </p:sp>
        <p:pic>
          <p:nvPicPr>
            <p:cNvPr id="31" name="Kép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3825" y="2108900"/>
              <a:ext cx="418621" cy="418621"/>
            </a:xfrm>
            <a:prstGeom prst="rect">
              <a:avLst/>
            </a:prstGeom>
          </p:spPr>
        </p:pic>
      </p:grpSp>
      <p:pic>
        <p:nvPicPr>
          <p:cNvPr id="46" name="Tartalom helye 4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" t="5147" r="2393" b="8726"/>
          <a:stretch/>
        </p:blipFill>
        <p:spPr>
          <a:xfrm>
            <a:off x="7903420" y="2798233"/>
            <a:ext cx="1022427" cy="270136"/>
          </a:xfrm>
          <a:prstGeom prst="rect">
            <a:avLst/>
          </a:prstGeom>
        </p:spPr>
      </p:pic>
      <p:pic>
        <p:nvPicPr>
          <p:cNvPr id="35" name="Kép 34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496822" y="7953"/>
            <a:ext cx="925263" cy="61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0070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Kép 7"/>
          <p:cNvPicPr/>
          <p:nvPr/>
        </p:nvPicPr>
        <p:blipFill>
          <a:blip r:embed="rId2"/>
          <a:stretch/>
        </p:blipFill>
        <p:spPr>
          <a:xfrm>
            <a:off x="7485120" y="141746"/>
            <a:ext cx="1434240" cy="350280"/>
          </a:xfrm>
          <a:prstGeom prst="rect">
            <a:avLst/>
          </a:prstGeom>
          <a:ln>
            <a:noFill/>
          </a:ln>
        </p:spPr>
      </p:pic>
      <p:pic>
        <p:nvPicPr>
          <p:cNvPr id="96" name="Kép 4"/>
          <p:cNvPicPr/>
          <p:nvPr/>
        </p:nvPicPr>
        <p:blipFill>
          <a:blip r:embed="rId3"/>
          <a:stretch/>
        </p:blipFill>
        <p:spPr>
          <a:xfrm>
            <a:off x="6950886" y="4669740"/>
            <a:ext cx="2283120" cy="473760"/>
          </a:xfrm>
          <a:prstGeom prst="rect">
            <a:avLst/>
          </a:prstGeom>
          <a:ln>
            <a:noFill/>
          </a:ln>
        </p:spPr>
      </p:pic>
      <p:sp>
        <p:nvSpPr>
          <p:cNvPr id="9" name="Téglalap 8"/>
          <p:cNvSpPr/>
          <p:nvPr/>
        </p:nvSpPr>
        <p:spPr>
          <a:xfrm>
            <a:off x="2307324" y="141037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hu-HU" sz="28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Köszönjük a figyelmet</a:t>
            </a:r>
            <a:r>
              <a:rPr lang="hu-HU" sz="2400" b="1" spc="-1" dirty="0" smtClean="0">
                <a:solidFill>
                  <a:srgbClr val="0F6293"/>
                </a:solidFill>
                <a:latin typeface="Panton" panose="00000500000000000000" pitchFamily="50" charset="-18"/>
                <a:ea typeface="Arial"/>
              </a:rPr>
              <a:t>!</a:t>
            </a:r>
            <a:endParaRPr lang="hu-HU" sz="2400" spc="-1" dirty="0">
              <a:solidFill>
                <a:srgbClr val="0F6293"/>
              </a:solidFill>
              <a:latin typeface="Panton" panose="00000500000000000000" pitchFamily="50" charset="-18"/>
            </a:endParaRPr>
          </a:p>
        </p:txBody>
      </p:sp>
      <p:graphicFrame>
        <p:nvGraphicFramePr>
          <p:cNvPr id="11" name="Tábláza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44274"/>
              </p:ext>
            </p:extLst>
          </p:nvPr>
        </p:nvGraphicFramePr>
        <p:xfrm>
          <a:off x="1512542" y="2260843"/>
          <a:ext cx="6689698" cy="640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9807">
                  <a:extLst>
                    <a:ext uri="{9D8B030D-6E8A-4147-A177-3AD203B41FA5}">
                      <a16:colId xmlns:a16="http://schemas.microsoft.com/office/drawing/2014/main" val="3358794294"/>
                    </a:ext>
                  </a:extLst>
                </a:gridCol>
                <a:gridCol w="3609891">
                  <a:extLst>
                    <a:ext uri="{9D8B030D-6E8A-4147-A177-3AD203B41FA5}">
                      <a16:colId xmlns:a16="http://schemas.microsoft.com/office/drawing/2014/main" val="1736910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Novák Csaba, PhD.</a:t>
                      </a:r>
                    </a:p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Email: </a:t>
                      </a:r>
                      <a:r>
                        <a:rPr lang="hu-HU" dirty="0" smtClean="0">
                          <a:latin typeface="Panton" panose="00000500000000000000" pitchFamily="50" charset="-18"/>
                          <a:hlinkClick r:id="rId4"/>
                        </a:rPr>
                        <a:t>novak@ifka.hu</a:t>
                      </a:r>
                      <a:r>
                        <a:rPr lang="hu-HU" dirty="0" smtClean="0">
                          <a:latin typeface="Panton" panose="00000500000000000000" pitchFamily="50" charset="-18"/>
                        </a:rPr>
                        <a:t> </a:t>
                      </a:r>
                      <a:endParaRPr lang="hu-HU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Szenttamási István Tamás</a:t>
                      </a:r>
                    </a:p>
                    <a:p>
                      <a:pPr algn="ctr"/>
                      <a:r>
                        <a:rPr lang="hu-HU" dirty="0" smtClean="0">
                          <a:latin typeface="Panton" panose="00000500000000000000" pitchFamily="50" charset="-18"/>
                        </a:rPr>
                        <a:t>Email:</a:t>
                      </a:r>
                      <a:r>
                        <a:rPr lang="hu-HU" baseline="0" dirty="0" smtClean="0">
                          <a:latin typeface="Panton" panose="00000500000000000000" pitchFamily="50" charset="-18"/>
                        </a:rPr>
                        <a:t> </a:t>
                      </a:r>
                      <a:r>
                        <a:rPr lang="hu-HU" dirty="0" smtClean="0">
                          <a:latin typeface="Panton" panose="00000500000000000000" pitchFamily="50" charset="-18"/>
                          <a:hlinkClick r:id="rId5"/>
                        </a:rPr>
                        <a:t>szenttamasi.tamas@ifka.hu</a:t>
                      </a:r>
                      <a:r>
                        <a:rPr lang="hu-HU" baseline="0" dirty="0" smtClean="0">
                          <a:latin typeface="Panton" panose="00000500000000000000" pitchFamily="50" charset="-18"/>
                        </a:rPr>
                        <a:t> </a:t>
                      </a:r>
                      <a:endParaRPr lang="hu-HU" dirty="0">
                        <a:latin typeface="Panton" panose="00000500000000000000" pitchFamily="50" charset="-1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07034"/>
                  </a:ext>
                </a:extLst>
              </a:tr>
            </a:tbl>
          </a:graphicData>
        </a:graphic>
      </p:graphicFrame>
      <p:pic>
        <p:nvPicPr>
          <p:cNvPr id="35" name="Kép 3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8459" r="20721" b="19532"/>
          <a:stretch/>
        </p:blipFill>
        <p:spPr>
          <a:xfrm>
            <a:off x="6231726" y="0"/>
            <a:ext cx="1261314" cy="8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293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8957</TotalTime>
  <Words>1705</Words>
  <Application>Microsoft Office PowerPoint</Application>
  <PresentationFormat>Diavetítés a képernyőre (16:9 oldalarány)</PresentationFormat>
  <Paragraphs>281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16</vt:i4>
      </vt:variant>
    </vt:vector>
  </HeadingPairs>
  <TitlesOfParts>
    <vt:vector size="24" baseType="lpstr">
      <vt:lpstr>Microsoft YaHei</vt:lpstr>
      <vt:lpstr>Arial</vt:lpstr>
      <vt:lpstr>DejaVu Sans</vt:lpstr>
      <vt:lpstr>Panton</vt:lpstr>
      <vt:lpstr>Symbol</vt:lpstr>
      <vt:lpstr>Wingdings</vt:lpstr>
      <vt:lpstr>Office Theme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L&amp;R MobilUser</dc:creator>
  <dc:description/>
  <cp:lastModifiedBy>Szenttamási IStván Tamás</cp:lastModifiedBy>
  <cp:revision>353</cp:revision>
  <cp:lastPrinted>2023-01-23T08:56:40Z</cp:lastPrinted>
  <dcterms:modified xsi:type="dcterms:W3CDTF">2023-07-01T07:52:21Z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Diavetítés a képernyőre (16:9 oldalarány)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