
<file path=[Content_Types].xml><?xml version="1.0" encoding="utf-8"?>
<Types xmlns="http://schemas.openxmlformats.org/package/2006/content-types">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6" r:id="rId2"/>
  </p:sldMasterIdLst>
  <p:notesMasterIdLst>
    <p:notesMasterId r:id="rId18"/>
  </p:notesMasterIdLst>
  <p:sldIdLst>
    <p:sldId id="283" r:id="rId3"/>
    <p:sldId id="1570" r:id="rId4"/>
    <p:sldId id="1572" r:id="rId5"/>
    <p:sldId id="1546" r:id="rId6"/>
    <p:sldId id="1556" r:id="rId7"/>
    <p:sldId id="1557" r:id="rId8"/>
    <p:sldId id="1558" r:id="rId9"/>
    <p:sldId id="1559" r:id="rId10"/>
    <p:sldId id="1550" r:id="rId11"/>
    <p:sldId id="1544" r:id="rId12"/>
    <p:sldId id="1545" r:id="rId13"/>
    <p:sldId id="1562" r:id="rId14"/>
    <p:sldId id="257" r:id="rId15"/>
    <p:sldId id="258" r:id="rId16"/>
    <p:sldId id="1551" r:id="rId17"/>
  </p:sldIdLst>
  <p:sldSz cx="12192000" cy="6858000"/>
  <p:notesSz cx="6735763" cy="98663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3B73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Közepesen sötét stílus 2 – 1. jelölőszín">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2DE63D5-997A-4646-A377-4702673A728D}" styleName="Világos stílus 2 – 3. jelölőszín">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610" autoAdjust="0"/>
    <p:restoredTop sz="80590" autoAdjust="0"/>
  </p:normalViewPr>
  <p:slideViewPr>
    <p:cSldViewPr snapToGrid="0">
      <p:cViewPr varScale="1">
        <p:scale>
          <a:sx n="140" d="100"/>
          <a:sy n="140" d="100"/>
        </p:scale>
        <p:origin x="1284" y="120"/>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Élőfej helye 1"/>
          <p:cNvSpPr>
            <a:spLocks noGrp="1"/>
          </p:cNvSpPr>
          <p:nvPr>
            <p:ph type="hdr" sz="quarter"/>
          </p:nvPr>
        </p:nvSpPr>
        <p:spPr>
          <a:xfrm>
            <a:off x="0" y="0"/>
            <a:ext cx="2918831" cy="495029"/>
          </a:xfrm>
          <a:prstGeom prst="rect">
            <a:avLst/>
          </a:prstGeom>
        </p:spPr>
        <p:txBody>
          <a:bodyPr vert="horz" lIns="91440" tIns="45720" rIns="91440" bIns="45720" rtlCol="0"/>
          <a:lstStyle>
            <a:lvl1pPr algn="l">
              <a:defRPr sz="1200"/>
            </a:lvl1pPr>
          </a:lstStyle>
          <a:p>
            <a:endParaRPr lang="hu-HU"/>
          </a:p>
        </p:txBody>
      </p:sp>
      <p:sp>
        <p:nvSpPr>
          <p:cNvPr id="3" name="Dátum helye 2"/>
          <p:cNvSpPr>
            <a:spLocks noGrp="1"/>
          </p:cNvSpPr>
          <p:nvPr>
            <p:ph type="dt" idx="1"/>
          </p:nvPr>
        </p:nvSpPr>
        <p:spPr>
          <a:xfrm>
            <a:off x="3815373" y="0"/>
            <a:ext cx="2918831" cy="495029"/>
          </a:xfrm>
          <a:prstGeom prst="rect">
            <a:avLst/>
          </a:prstGeom>
        </p:spPr>
        <p:txBody>
          <a:bodyPr vert="horz" lIns="91440" tIns="45720" rIns="91440" bIns="45720" rtlCol="0"/>
          <a:lstStyle>
            <a:lvl1pPr algn="r">
              <a:defRPr sz="1200"/>
            </a:lvl1pPr>
          </a:lstStyle>
          <a:p>
            <a:fld id="{6BE30269-22DD-4949-99B2-B4C344053D1F}" type="datetimeFigureOut">
              <a:rPr lang="hu-HU" smtClean="0"/>
              <a:t>2023. 06. 28.</a:t>
            </a:fld>
            <a:endParaRPr lang="hu-HU"/>
          </a:p>
        </p:txBody>
      </p:sp>
      <p:sp>
        <p:nvSpPr>
          <p:cNvPr id="4" name="Diakép helye 3"/>
          <p:cNvSpPr>
            <a:spLocks noGrp="1" noRot="1" noChangeAspect="1"/>
          </p:cNvSpPr>
          <p:nvPr>
            <p:ph type="sldImg" idx="2"/>
          </p:nvPr>
        </p:nvSpPr>
        <p:spPr>
          <a:xfrm>
            <a:off x="409575" y="1233488"/>
            <a:ext cx="5916613" cy="3328987"/>
          </a:xfrm>
          <a:prstGeom prst="rect">
            <a:avLst/>
          </a:prstGeom>
          <a:noFill/>
          <a:ln w="12700">
            <a:solidFill>
              <a:prstClr val="black"/>
            </a:solidFill>
          </a:ln>
        </p:spPr>
        <p:txBody>
          <a:bodyPr vert="horz" lIns="91440" tIns="45720" rIns="91440" bIns="45720" rtlCol="0" anchor="ctr"/>
          <a:lstStyle/>
          <a:p>
            <a:endParaRPr lang="hu-HU"/>
          </a:p>
        </p:txBody>
      </p:sp>
      <p:sp>
        <p:nvSpPr>
          <p:cNvPr id="5" name="Jegyzetek helye 4"/>
          <p:cNvSpPr>
            <a:spLocks noGrp="1"/>
          </p:cNvSpPr>
          <p:nvPr>
            <p:ph type="body" sz="quarter" idx="3"/>
          </p:nvPr>
        </p:nvSpPr>
        <p:spPr>
          <a:xfrm>
            <a:off x="673577" y="4748163"/>
            <a:ext cx="5388610" cy="3884861"/>
          </a:xfrm>
          <a:prstGeom prst="rect">
            <a:avLst/>
          </a:prstGeom>
        </p:spPr>
        <p:txBody>
          <a:bodyPr vert="horz" lIns="91440" tIns="45720" rIns="91440" bIns="45720" rtlCol="0"/>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6" name="Élőláb helye 5"/>
          <p:cNvSpPr>
            <a:spLocks noGrp="1"/>
          </p:cNvSpPr>
          <p:nvPr>
            <p:ph type="ftr" sz="quarter" idx="4"/>
          </p:nvPr>
        </p:nvSpPr>
        <p:spPr>
          <a:xfrm>
            <a:off x="0" y="9371286"/>
            <a:ext cx="2918831" cy="495028"/>
          </a:xfrm>
          <a:prstGeom prst="rect">
            <a:avLst/>
          </a:prstGeom>
        </p:spPr>
        <p:txBody>
          <a:bodyPr vert="horz" lIns="91440" tIns="45720" rIns="91440" bIns="45720" rtlCol="0" anchor="b"/>
          <a:lstStyle>
            <a:lvl1pPr algn="l">
              <a:defRPr sz="1200"/>
            </a:lvl1pPr>
          </a:lstStyle>
          <a:p>
            <a:endParaRPr lang="hu-HU"/>
          </a:p>
        </p:txBody>
      </p:sp>
      <p:sp>
        <p:nvSpPr>
          <p:cNvPr id="7" name="Dia számának helye 6"/>
          <p:cNvSpPr>
            <a:spLocks noGrp="1"/>
          </p:cNvSpPr>
          <p:nvPr>
            <p:ph type="sldNum" sz="quarter" idx="5"/>
          </p:nvPr>
        </p:nvSpPr>
        <p:spPr>
          <a:xfrm>
            <a:off x="3815373" y="9371286"/>
            <a:ext cx="2918831" cy="495028"/>
          </a:xfrm>
          <a:prstGeom prst="rect">
            <a:avLst/>
          </a:prstGeom>
        </p:spPr>
        <p:txBody>
          <a:bodyPr vert="horz" lIns="91440" tIns="45720" rIns="91440" bIns="45720" rtlCol="0" anchor="b"/>
          <a:lstStyle>
            <a:lvl1pPr algn="r">
              <a:defRPr sz="1200"/>
            </a:lvl1pPr>
          </a:lstStyle>
          <a:p>
            <a:fld id="{94E17EB0-BF9A-4BED-932E-F10CF9DBBA73}" type="slidenum">
              <a:rPr lang="hu-HU" smtClean="0"/>
              <a:t>‹#›</a:t>
            </a:fld>
            <a:endParaRPr lang="hu-HU"/>
          </a:p>
        </p:txBody>
      </p:sp>
    </p:spTree>
    <p:extLst>
      <p:ext uri="{BB962C8B-B14F-4D97-AF65-F5344CB8AC3E}">
        <p14:creationId xmlns:p14="http://schemas.microsoft.com/office/powerpoint/2010/main" val="21957870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7E4C63-4053-4164-951E-A01928B22186}" type="slidenum">
              <a:rPr kumimoji="0" lang="hu-HU"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hu-HU" sz="1200" b="0" i="0" u="none" strike="noStrike" kern="1200" cap="none" spc="0" normalizeH="0" baseline="0" noProof="0">
              <a:ln>
                <a:noFill/>
              </a:ln>
              <a:solidFill>
                <a:prstClr val="black"/>
              </a:solidFill>
              <a:effectLst/>
              <a:uLnTx/>
              <a:uFillTx/>
              <a:latin typeface="Calibri"/>
              <a:ea typeface="+mn-ea"/>
              <a:cs typeface="+mn-cs"/>
            </a:endParaRPr>
          </a:p>
        </p:txBody>
      </p:sp>
      <p:sp>
        <p:nvSpPr>
          <p:cNvPr id="5" name="Élőfej helye 4"/>
          <p:cNvSpPr>
            <a:spLocks noGrp="1"/>
          </p:cNvSpPr>
          <p:nvPr>
            <p:ph type="hd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u-HU"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300696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hu-HU" b="0" i="0" u="none" strike="noStrike" dirty="0">
                <a:solidFill>
                  <a:srgbClr val="222222"/>
                </a:solidFill>
                <a:effectLst/>
                <a:latin typeface="Arial" panose="020B0604020202020204" pitchFamily="34" charset="0"/>
              </a:rPr>
              <a:t>Elindultak az alprojektekhez, kutatásokhoz kapcsolható hasznosítási tevékenységek is, amelyek során nagyvállalatoknak adtunk árajánlatot, közszférának adtunk szakmai javaslatot. Ennek megfelelően az akadémiai szférából bevonásra került például az Eötvös Loránd Kutatási Hálózat (ELKH), a közszférából múzeumpedagógiai tematikában egy módszertani tesztelési folyamatban a Sóstói Múzeumfalu; időskori társadalmi innovációs technológia fejlesztés kapcsán egy civil szervezet – Pannon Gazdasági Hálózat Egyesület, a fogyatékkal élők munkahelyi integrációját vizsgáló kutatás során az AEGON Magyarország Általános Biztosító Zrt. Elkészült a TINLAB fizikai értelemben vett új tudásközpontja.</a:t>
            </a:r>
            <a:endParaRPr lang="hu-HU" dirty="0"/>
          </a:p>
          <a:p>
            <a:endParaRPr lang="hu-HU" dirty="0"/>
          </a:p>
        </p:txBody>
      </p:sp>
      <p:sp>
        <p:nvSpPr>
          <p:cNvPr id="4" name="Dia számának helye 3"/>
          <p:cNvSpPr>
            <a:spLocks noGrp="1"/>
          </p:cNvSpPr>
          <p:nvPr>
            <p:ph type="sldNum" sz="quarter" idx="5"/>
          </p:nvPr>
        </p:nvSpPr>
        <p:spPr/>
        <p:txBody>
          <a:bodyPr/>
          <a:lstStyle/>
          <a:p>
            <a:fld id="{94E17EB0-BF9A-4BED-932E-F10CF9DBBA73}" type="slidenum">
              <a:rPr lang="hu-HU" smtClean="0"/>
              <a:t>2</a:t>
            </a:fld>
            <a:endParaRPr lang="hu-HU"/>
          </a:p>
        </p:txBody>
      </p:sp>
    </p:spTree>
    <p:extLst>
      <p:ext uri="{BB962C8B-B14F-4D97-AF65-F5344CB8AC3E}">
        <p14:creationId xmlns:p14="http://schemas.microsoft.com/office/powerpoint/2010/main" val="21548286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hu-HU" b="0" i="0" u="none" strike="noStrike" dirty="0">
                <a:solidFill>
                  <a:srgbClr val="222222"/>
                </a:solidFill>
                <a:effectLst/>
                <a:latin typeface="Arial" panose="020B0604020202020204" pitchFamily="34" charset="0"/>
              </a:rPr>
              <a:t>Elindultak az alprojektekhez, kutatásokhoz kapcsolható hasznosítási tevékenységek is, amelyek során nagyvállalatoknak adtunk árajánlatot, közszférának adtunk szakmai javaslatot. Ennek megfelelően az akadémiai szférából bevonásra került például az Eötvös Loránd Kutatási Hálózat (ELKH), a közszférából múzeumpedagógiai tematikában egy módszertani tesztelési folyamatban a Sóstói Múzeumfalu; időskori társadalmi innovációs technológia fejlesztés kapcsán egy civil szervezet – Pannon Gazdasági Hálózat Egyesület, a fogyatékkal élők munkahelyi integrációját vizsgáló kutatás során az AEGON Magyarország Általános Biztosító Zrt. Elkészült a TINLAB fizikai értelemben vett új tudásközpontja.</a:t>
            </a:r>
            <a:endParaRPr lang="hu-HU" dirty="0"/>
          </a:p>
          <a:p>
            <a:endParaRPr lang="hu-HU" dirty="0"/>
          </a:p>
        </p:txBody>
      </p:sp>
      <p:sp>
        <p:nvSpPr>
          <p:cNvPr id="4" name="Dia számának helye 3"/>
          <p:cNvSpPr>
            <a:spLocks noGrp="1"/>
          </p:cNvSpPr>
          <p:nvPr>
            <p:ph type="sldNum" sz="quarter" idx="5"/>
          </p:nvPr>
        </p:nvSpPr>
        <p:spPr/>
        <p:txBody>
          <a:bodyPr/>
          <a:lstStyle/>
          <a:p>
            <a:fld id="{94E17EB0-BF9A-4BED-932E-F10CF9DBBA73}" type="slidenum">
              <a:rPr lang="hu-HU" smtClean="0"/>
              <a:t>3</a:t>
            </a:fld>
            <a:endParaRPr lang="hu-HU"/>
          </a:p>
        </p:txBody>
      </p:sp>
    </p:spTree>
    <p:extLst>
      <p:ext uri="{BB962C8B-B14F-4D97-AF65-F5344CB8AC3E}">
        <p14:creationId xmlns:p14="http://schemas.microsoft.com/office/powerpoint/2010/main" val="3865164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5"/>
          </p:nvPr>
        </p:nvSpPr>
        <p:spPr/>
        <p:txBody>
          <a:bodyPr/>
          <a:lstStyle/>
          <a:p>
            <a:fld id="{94E17EB0-BF9A-4BED-932E-F10CF9DBBA73}" type="slidenum">
              <a:rPr lang="hu-HU" smtClean="0"/>
              <a:t>4</a:t>
            </a:fld>
            <a:endParaRPr lang="hu-HU"/>
          </a:p>
        </p:txBody>
      </p:sp>
    </p:spTree>
    <p:extLst>
      <p:ext uri="{BB962C8B-B14F-4D97-AF65-F5344CB8AC3E}">
        <p14:creationId xmlns:p14="http://schemas.microsoft.com/office/powerpoint/2010/main" val="11455573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5"/>
          </p:nvPr>
        </p:nvSpPr>
        <p:spPr/>
        <p:txBody>
          <a:bodyPr/>
          <a:lstStyle/>
          <a:p>
            <a:fld id="{94E17EB0-BF9A-4BED-932E-F10CF9DBBA73}" type="slidenum">
              <a:rPr lang="hu-HU" smtClean="0"/>
              <a:t>5</a:t>
            </a:fld>
            <a:endParaRPr lang="hu-HU"/>
          </a:p>
        </p:txBody>
      </p:sp>
    </p:spTree>
    <p:extLst>
      <p:ext uri="{BB962C8B-B14F-4D97-AF65-F5344CB8AC3E}">
        <p14:creationId xmlns:p14="http://schemas.microsoft.com/office/powerpoint/2010/main" val="2844163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5"/>
          </p:nvPr>
        </p:nvSpPr>
        <p:spPr/>
        <p:txBody>
          <a:bodyPr/>
          <a:lstStyle/>
          <a:p>
            <a:fld id="{94E17EB0-BF9A-4BED-932E-F10CF9DBBA73}" type="slidenum">
              <a:rPr lang="hu-HU" smtClean="0"/>
              <a:t>6</a:t>
            </a:fld>
            <a:endParaRPr lang="hu-HU"/>
          </a:p>
        </p:txBody>
      </p:sp>
    </p:spTree>
    <p:extLst>
      <p:ext uri="{BB962C8B-B14F-4D97-AF65-F5344CB8AC3E}">
        <p14:creationId xmlns:p14="http://schemas.microsoft.com/office/powerpoint/2010/main" val="34193878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5"/>
          </p:nvPr>
        </p:nvSpPr>
        <p:spPr/>
        <p:txBody>
          <a:bodyPr/>
          <a:lstStyle/>
          <a:p>
            <a:fld id="{94E17EB0-BF9A-4BED-932E-F10CF9DBBA73}" type="slidenum">
              <a:rPr lang="hu-HU" smtClean="0"/>
              <a:t>7</a:t>
            </a:fld>
            <a:endParaRPr lang="hu-HU"/>
          </a:p>
        </p:txBody>
      </p:sp>
    </p:spTree>
    <p:extLst>
      <p:ext uri="{BB962C8B-B14F-4D97-AF65-F5344CB8AC3E}">
        <p14:creationId xmlns:p14="http://schemas.microsoft.com/office/powerpoint/2010/main" val="19537206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5"/>
          </p:nvPr>
        </p:nvSpPr>
        <p:spPr/>
        <p:txBody>
          <a:bodyPr/>
          <a:lstStyle/>
          <a:p>
            <a:fld id="{94E17EB0-BF9A-4BED-932E-F10CF9DBBA73}" type="slidenum">
              <a:rPr lang="hu-HU" smtClean="0"/>
              <a:t>8</a:t>
            </a:fld>
            <a:endParaRPr lang="hu-HU"/>
          </a:p>
        </p:txBody>
      </p:sp>
    </p:spTree>
    <p:extLst>
      <p:ext uri="{BB962C8B-B14F-4D97-AF65-F5344CB8AC3E}">
        <p14:creationId xmlns:p14="http://schemas.microsoft.com/office/powerpoint/2010/main" val="9236576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5"/>
          </p:nvPr>
        </p:nvSpPr>
        <p:spPr/>
        <p:txBody>
          <a:bodyPr/>
          <a:lstStyle/>
          <a:p>
            <a:fld id="{DE1C2FB8-0DD3-E848-9146-1D59B81F40C7}" type="slidenum">
              <a:rPr lang="hu-HU" smtClean="0"/>
              <a:t>13</a:t>
            </a:fld>
            <a:endParaRPr lang="hu-HU"/>
          </a:p>
        </p:txBody>
      </p:sp>
    </p:spTree>
    <p:extLst>
      <p:ext uri="{BB962C8B-B14F-4D97-AF65-F5344CB8AC3E}">
        <p14:creationId xmlns:p14="http://schemas.microsoft.com/office/powerpoint/2010/main" val="15527483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ímdia">
    <p:spTree>
      <p:nvGrpSpPr>
        <p:cNvPr id="1" name=""/>
        <p:cNvGrpSpPr/>
        <p:nvPr/>
      </p:nvGrpSpPr>
      <p:grpSpPr>
        <a:xfrm>
          <a:off x="0" y="0"/>
          <a:ext cx="0" cy="0"/>
          <a:chOff x="0" y="0"/>
          <a:chExt cx="0" cy="0"/>
        </a:xfrm>
      </p:grpSpPr>
      <p:sp>
        <p:nvSpPr>
          <p:cNvPr id="3" name="Alcím 2"/>
          <p:cNvSpPr>
            <a:spLocks noGrp="1"/>
          </p:cNvSpPr>
          <p:nvPr>
            <p:ph type="subTitle" idx="1"/>
          </p:nvPr>
        </p:nvSpPr>
        <p:spPr>
          <a:xfrm>
            <a:off x="1828800" y="3886200"/>
            <a:ext cx="8534400" cy="1752600"/>
          </a:xfrm>
          <a:prstGeom prst="rect">
            <a:avLst/>
          </a:prstGeom>
        </p:spPr>
        <p:txBody>
          <a:bodyPr/>
          <a:lstStyle>
            <a:lvl1pPr marL="0" indent="0" algn="ctr">
              <a:buNone/>
              <a:defRPr>
                <a:solidFill>
                  <a:schemeClr val="tx1">
                    <a:tint val="75000"/>
                  </a:schemeClr>
                </a:solidFill>
                <a:latin typeface="Montserrat" pitchFamily="2" charset="-18"/>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u-HU"/>
              <a:t>Alcím mintájának szerkesztése</a:t>
            </a:r>
          </a:p>
        </p:txBody>
      </p:sp>
      <p:cxnSp>
        <p:nvCxnSpPr>
          <p:cNvPr id="8" name="Egyenes összekötő 7"/>
          <p:cNvCxnSpPr/>
          <p:nvPr userDrawn="1"/>
        </p:nvCxnSpPr>
        <p:spPr>
          <a:xfrm>
            <a:off x="431371" y="6165304"/>
            <a:ext cx="11233248"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4" name="Cím 3"/>
          <p:cNvSpPr>
            <a:spLocks noGrp="1"/>
          </p:cNvSpPr>
          <p:nvPr>
            <p:ph type="title"/>
          </p:nvPr>
        </p:nvSpPr>
        <p:spPr>
          <a:xfrm>
            <a:off x="475098" y="1845962"/>
            <a:ext cx="10972800" cy="1156990"/>
          </a:xfrm>
          <a:prstGeom prst="rect">
            <a:avLst/>
          </a:prstGeom>
        </p:spPr>
        <p:txBody>
          <a:bodyPr/>
          <a:lstStyle/>
          <a:p>
            <a:r>
              <a:rPr lang="hu-HU"/>
              <a:t>Mintacím szerkesztése</a:t>
            </a:r>
          </a:p>
        </p:txBody>
      </p:sp>
    </p:spTree>
    <p:extLst>
      <p:ext uri="{BB962C8B-B14F-4D97-AF65-F5344CB8AC3E}">
        <p14:creationId xmlns:p14="http://schemas.microsoft.com/office/powerpoint/2010/main" val="32061118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Egyéni elrendezés">
    <p:spTree>
      <p:nvGrpSpPr>
        <p:cNvPr id="1" name=""/>
        <p:cNvGrpSpPr/>
        <p:nvPr/>
      </p:nvGrpSpPr>
      <p:grpSpPr>
        <a:xfrm>
          <a:off x="0" y="0"/>
          <a:ext cx="0" cy="0"/>
          <a:chOff x="0" y="0"/>
          <a:chExt cx="0" cy="0"/>
        </a:xfrm>
      </p:grpSpPr>
      <p:sp>
        <p:nvSpPr>
          <p:cNvPr id="2" name="Cím 1"/>
          <p:cNvSpPr>
            <a:spLocks noGrp="1"/>
          </p:cNvSpPr>
          <p:nvPr>
            <p:ph type="title"/>
          </p:nvPr>
        </p:nvSpPr>
        <p:spPr>
          <a:xfrm>
            <a:off x="475098" y="1845962"/>
            <a:ext cx="10972800" cy="1156990"/>
          </a:xfrm>
          <a:prstGeom prst="rect">
            <a:avLst/>
          </a:prstGeom>
        </p:spPr>
        <p:txBody>
          <a:bodyPr/>
          <a:lstStyle/>
          <a:p>
            <a:r>
              <a:rPr lang="hu-HU"/>
              <a:t>Mintacím szerkesztése</a:t>
            </a:r>
          </a:p>
        </p:txBody>
      </p:sp>
    </p:spTree>
    <p:extLst>
      <p:ext uri="{BB962C8B-B14F-4D97-AF65-F5344CB8AC3E}">
        <p14:creationId xmlns:p14="http://schemas.microsoft.com/office/powerpoint/2010/main" val="6958393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Egyéni elrendezés">
    <p:spTree>
      <p:nvGrpSpPr>
        <p:cNvPr id="1" name=""/>
        <p:cNvGrpSpPr/>
        <p:nvPr/>
      </p:nvGrpSpPr>
      <p:grpSpPr>
        <a:xfrm>
          <a:off x="0" y="0"/>
          <a:ext cx="0" cy="0"/>
          <a:chOff x="0" y="0"/>
          <a:chExt cx="0" cy="0"/>
        </a:xfrm>
      </p:grpSpPr>
      <p:sp>
        <p:nvSpPr>
          <p:cNvPr id="2" name="Cím 1"/>
          <p:cNvSpPr>
            <a:spLocks noGrp="1"/>
          </p:cNvSpPr>
          <p:nvPr>
            <p:ph type="title"/>
          </p:nvPr>
        </p:nvSpPr>
        <p:spPr>
          <a:xfrm>
            <a:off x="475098" y="1845962"/>
            <a:ext cx="10972800" cy="1156990"/>
          </a:xfrm>
          <a:prstGeom prst="rect">
            <a:avLst/>
          </a:prstGeom>
        </p:spPr>
        <p:txBody>
          <a:bodyPr/>
          <a:lstStyle/>
          <a:p>
            <a:r>
              <a:rPr lang="hu-HU"/>
              <a:t>Mintacím szerkesztése</a:t>
            </a:r>
          </a:p>
        </p:txBody>
      </p:sp>
    </p:spTree>
    <p:extLst>
      <p:ext uri="{BB962C8B-B14F-4D97-AF65-F5344CB8AC3E}">
        <p14:creationId xmlns:p14="http://schemas.microsoft.com/office/powerpoint/2010/main" val="37196224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Egyéni elrendezés">
    <p:spTree>
      <p:nvGrpSpPr>
        <p:cNvPr id="1" name=""/>
        <p:cNvGrpSpPr/>
        <p:nvPr/>
      </p:nvGrpSpPr>
      <p:grpSpPr>
        <a:xfrm>
          <a:off x="0" y="0"/>
          <a:ext cx="0" cy="0"/>
          <a:chOff x="0" y="0"/>
          <a:chExt cx="0" cy="0"/>
        </a:xfrm>
      </p:grpSpPr>
      <p:sp>
        <p:nvSpPr>
          <p:cNvPr id="2" name="Cím 1"/>
          <p:cNvSpPr>
            <a:spLocks noGrp="1"/>
          </p:cNvSpPr>
          <p:nvPr>
            <p:ph type="title"/>
          </p:nvPr>
        </p:nvSpPr>
        <p:spPr>
          <a:xfrm>
            <a:off x="475098" y="1845962"/>
            <a:ext cx="10972800" cy="1156990"/>
          </a:xfrm>
          <a:prstGeom prst="rect">
            <a:avLst/>
          </a:prstGeom>
        </p:spPr>
        <p:txBody>
          <a:bodyPr/>
          <a:lstStyle/>
          <a:p>
            <a:r>
              <a:rPr lang="hu-HU"/>
              <a:t>Mintacím szerkesztése</a:t>
            </a:r>
          </a:p>
        </p:txBody>
      </p:sp>
    </p:spTree>
    <p:extLst>
      <p:ext uri="{BB962C8B-B14F-4D97-AF65-F5344CB8AC3E}">
        <p14:creationId xmlns:p14="http://schemas.microsoft.com/office/powerpoint/2010/main" val="639164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Cím és tartalom">
    <p:spTree>
      <p:nvGrpSpPr>
        <p:cNvPr id="1" name=""/>
        <p:cNvGrpSpPr/>
        <p:nvPr/>
      </p:nvGrpSpPr>
      <p:grpSpPr>
        <a:xfrm>
          <a:off x="0" y="0"/>
          <a:ext cx="0" cy="0"/>
          <a:chOff x="0" y="0"/>
          <a:chExt cx="0" cy="0"/>
        </a:xfrm>
      </p:grpSpPr>
      <p:sp>
        <p:nvSpPr>
          <p:cNvPr id="2" name="Cím 1"/>
          <p:cNvSpPr>
            <a:spLocks noGrp="1"/>
          </p:cNvSpPr>
          <p:nvPr>
            <p:ph type="title"/>
          </p:nvPr>
        </p:nvSpPr>
        <p:spPr>
          <a:xfrm>
            <a:off x="475098" y="1845962"/>
            <a:ext cx="10972800" cy="1156990"/>
          </a:xfrm>
          <a:prstGeom prst="rect">
            <a:avLst/>
          </a:prstGeom>
        </p:spPr>
        <p:txBody>
          <a:bodyPr/>
          <a:lstStyle/>
          <a:p>
            <a:r>
              <a:rPr lang="hu-HU"/>
              <a:t>Mintacím szerkesztése</a:t>
            </a:r>
          </a:p>
        </p:txBody>
      </p:sp>
      <p:sp>
        <p:nvSpPr>
          <p:cNvPr id="3" name="Tartalom helye 2"/>
          <p:cNvSpPr>
            <a:spLocks noGrp="1"/>
          </p:cNvSpPr>
          <p:nvPr>
            <p:ph idx="1"/>
          </p:nvPr>
        </p:nvSpPr>
        <p:spPr>
          <a:xfrm>
            <a:off x="609600" y="3212976"/>
            <a:ext cx="10972800" cy="1512168"/>
          </a:xfrm>
          <a:prstGeom prst="rect">
            <a:avLst/>
          </a:prstGeom>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4" name="Dátum helye 3"/>
          <p:cNvSpPr>
            <a:spLocks noGrp="1"/>
          </p:cNvSpPr>
          <p:nvPr>
            <p:ph type="dt" sz="half" idx="10"/>
          </p:nvPr>
        </p:nvSpPr>
        <p:spPr>
          <a:xfrm>
            <a:off x="609600" y="6356351"/>
            <a:ext cx="2844800" cy="365125"/>
          </a:xfrm>
          <a:prstGeom prst="rect">
            <a:avLst/>
          </a:prstGeom>
        </p:spPr>
        <p:txBody>
          <a:bodyPr/>
          <a:lstStyle/>
          <a:p>
            <a:endParaRPr lang="hu-HU"/>
          </a:p>
        </p:txBody>
      </p:sp>
      <p:sp>
        <p:nvSpPr>
          <p:cNvPr id="5" name="Élőláb helye 4"/>
          <p:cNvSpPr>
            <a:spLocks noGrp="1"/>
          </p:cNvSpPr>
          <p:nvPr>
            <p:ph type="ftr" sz="quarter" idx="11"/>
          </p:nvPr>
        </p:nvSpPr>
        <p:spPr>
          <a:xfrm>
            <a:off x="4165600" y="6356351"/>
            <a:ext cx="3860800" cy="365125"/>
          </a:xfrm>
          <a:prstGeom prst="rect">
            <a:avLst/>
          </a:prstGeom>
        </p:spPr>
        <p:txBody>
          <a:bodyPr/>
          <a:lstStyle/>
          <a:p>
            <a:endParaRPr lang="hu-HU"/>
          </a:p>
        </p:txBody>
      </p:sp>
      <p:sp>
        <p:nvSpPr>
          <p:cNvPr id="6" name="Dia számának helye 5"/>
          <p:cNvSpPr>
            <a:spLocks noGrp="1"/>
          </p:cNvSpPr>
          <p:nvPr>
            <p:ph type="sldNum" sz="quarter" idx="12"/>
          </p:nvPr>
        </p:nvSpPr>
        <p:spPr>
          <a:xfrm>
            <a:off x="8737600" y="6356351"/>
            <a:ext cx="2844800" cy="365125"/>
          </a:xfrm>
          <a:prstGeom prst="rect">
            <a:avLst/>
          </a:prstGeom>
        </p:spPr>
        <p:txBody>
          <a:bodyPr/>
          <a:lstStyle/>
          <a:p>
            <a:fld id="{DAC0AC12-165E-4DA0-B131-C78326954383}" type="slidenum">
              <a:rPr lang="hu-HU" smtClean="0"/>
              <a:t>‹#›</a:t>
            </a:fld>
            <a:endParaRPr lang="hu-HU"/>
          </a:p>
        </p:txBody>
      </p:sp>
    </p:spTree>
    <p:extLst>
      <p:ext uri="{BB962C8B-B14F-4D97-AF65-F5344CB8AC3E}">
        <p14:creationId xmlns:p14="http://schemas.microsoft.com/office/powerpoint/2010/main" val="10664856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zakaszfejléc">
    <p:spTree>
      <p:nvGrpSpPr>
        <p:cNvPr id="1" name=""/>
        <p:cNvGrpSpPr/>
        <p:nvPr/>
      </p:nvGrpSpPr>
      <p:grpSpPr>
        <a:xfrm>
          <a:off x="0" y="0"/>
          <a:ext cx="0" cy="0"/>
          <a:chOff x="0" y="0"/>
          <a:chExt cx="0" cy="0"/>
        </a:xfrm>
      </p:grpSpPr>
      <p:sp>
        <p:nvSpPr>
          <p:cNvPr id="2" name="Cím 1"/>
          <p:cNvSpPr>
            <a:spLocks noGrp="1"/>
          </p:cNvSpPr>
          <p:nvPr>
            <p:ph type="title"/>
          </p:nvPr>
        </p:nvSpPr>
        <p:spPr>
          <a:xfrm>
            <a:off x="963084" y="4406901"/>
            <a:ext cx="10363200" cy="1362075"/>
          </a:xfrm>
          <a:prstGeom prst="rect">
            <a:avLst/>
          </a:prstGeom>
        </p:spPr>
        <p:txBody>
          <a:bodyPr anchor="t"/>
          <a:lstStyle>
            <a:lvl1pPr algn="l">
              <a:defRPr sz="4000" b="1" cap="all"/>
            </a:lvl1pPr>
          </a:lstStyle>
          <a:p>
            <a:r>
              <a:rPr lang="hu-HU" dirty="0"/>
              <a:t>Mintacím szerkesztése</a:t>
            </a:r>
          </a:p>
        </p:txBody>
      </p:sp>
      <p:sp>
        <p:nvSpPr>
          <p:cNvPr id="3" name="Szöveg helye 2"/>
          <p:cNvSpPr>
            <a:spLocks noGrp="1"/>
          </p:cNvSpPr>
          <p:nvPr>
            <p:ph type="body" idx="1"/>
          </p:nvPr>
        </p:nvSpPr>
        <p:spPr>
          <a:xfrm>
            <a:off x="963084" y="2906713"/>
            <a:ext cx="103632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u-HU" dirty="0"/>
              <a:t>Mintaszöveg szerkesztése</a:t>
            </a:r>
          </a:p>
        </p:txBody>
      </p:sp>
      <p:pic>
        <p:nvPicPr>
          <p:cNvPr id="5" name="Kép 4">
            <a:extLst>
              <a:ext uri="{FF2B5EF4-FFF2-40B4-BE49-F238E27FC236}">
                <a16:creationId xmlns:a16="http://schemas.microsoft.com/office/drawing/2014/main" id="{FE94B0D1-CA00-A0F5-4BD4-29558C030D86}"/>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6720840" y="5988285"/>
            <a:ext cx="1737360" cy="635437"/>
          </a:xfrm>
          <a:prstGeom prst="rect">
            <a:avLst/>
          </a:prstGeom>
        </p:spPr>
      </p:pic>
    </p:spTree>
    <p:extLst>
      <p:ext uri="{BB962C8B-B14F-4D97-AF65-F5344CB8AC3E}">
        <p14:creationId xmlns:p14="http://schemas.microsoft.com/office/powerpoint/2010/main" val="4252356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2 tartalomrész">
    <p:spTree>
      <p:nvGrpSpPr>
        <p:cNvPr id="1" name=""/>
        <p:cNvGrpSpPr/>
        <p:nvPr/>
      </p:nvGrpSpPr>
      <p:grpSpPr>
        <a:xfrm>
          <a:off x="0" y="0"/>
          <a:ext cx="0" cy="0"/>
          <a:chOff x="0" y="0"/>
          <a:chExt cx="0" cy="0"/>
        </a:xfrm>
      </p:grpSpPr>
      <p:sp>
        <p:nvSpPr>
          <p:cNvPr id="2" name="Cím 1"/>
          <p:cNvSpPr>
            <a:spLocks noGrp="1"/>
          </p:cNvSpPr>
          <p:nvPr>
            <p:ph type="title"/>
          </p:nvPr>
        </p:nvSpPr>
        <p:spPr>
          <a:xfrm>
            <a:off x="475098" y="1845962"/>
            <a:ext cx="10972800" cy="1156990"/>
          </a:xfrm>
          <a:prstGeom prst="rect">
            <a:avLst/>
          </a:prstGeom>
        </p:spPr>
        <p:txBody>
          <a:bodyPr/>
          <a:lstStyle/>
          <a:p>
            <a:r>
              <a:rPr lang="hu-HU"/>
              <a:t>Mintacím szerkesztése</a:t>
            </a:r>
          </a:p>
        </p:txBody>
      </p:sp>
      <p:sp>
        <p:nvSpPr>
          <p:cNvPr id="3" name="Tartalom helye 2"/>
          <p:cNvSpPr>
            <a:spLocks noGrp="1"/>
          </p:cNvSpPr>
          <p:nvPr>
            <p:ph sz="half" idx="1"/>
          </p:nvPr>
        </p:nvSpPr>
        <p:spPr>
          <a:xfrm>
            <a:off x="609600" y="1600201"/>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4" name="Tartalom helye 3"/>
          <p:cNvSpPr>
            <a:spLocks noGrp="1"/>
          </p:cNvSpPr>
          <p:nvPr>
            <p:ph sz="half" idx="2"/>
          </p:nvPr>
        </p:nvSpPr>
        <p:spPr>
          <a:xfrm>
            <a:off x="6197600" y="1600201"/>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5" name="Dátum helye 4"/>
          <p:cNvSpPr>
            <a:spLocks noGrp="1"/>
          </p:cNvSpPr>
          <p:nvPr>
            <p:ph type="dt" sz="half" idx="10"/>
          </p:nvPr>
        </p:nvSpPr>
        <p:spPr>
          <a:xfrm>
            <a:off x="609600" y="6356351"/>
            <a:ext cx="2844800" cy="365125"/>
          </a:xfrm>
          <a:prstGeom prst="rect">
            <a:avLst/>
          </a:prstGeom>
        </p:spPr>
        <p:txBody>
          <a:bodyPr/>
          <a:lstStyle/>
          <a:p>
            <a:endParaRPr lang="hu-HU"/>
          </a:p>
        </p:txBody>
      </p:sp>
      <p:sp>
        <p:nvSpPr>
          <p:cNvPr id="6" name="Élőláb helye 5"/>
          <p:cNvSpPr>
            <a:spLocks noGrp="1"/>
          </p:cNvSpPr>
          <p:nvPr>
            <p:ph type="ftr" sz="quarter" idx="11"/>
          </p:nvPr>
        </p:nvSpPr>
        <p:spPr>
          <a:xfrm>
            <a:off x="4165600" y="6356351"/>
            <a:ext cx="3860800" cy="365125"/>
          </a:xfrm>
          <a:prstGeom prst="rect">
            <a:avLst/>
          </a:prstGeom>
        </p:spPr>
        <p:txBody>
          <a:bodyPr/>
          <a:lstStyle/>
          <a:p>
            <a:endParaRPr lang="hu-HU"/>
          </a:p>
        </p:txBody>
      </p:sp>
      <p:sp>
        <p:nvSpPr>
          <p:cNvPr id="7" name="Dia számának helye 6"/>
          <p:cNvSpPr>
            <a:spLocks noGrp="1"/>
          </p:cNvSpPr>
          <p:nvPr>
            <p:ph type="sldNum" sz="quarter" idx="12"/>
          </p:nvPr>
        </p:nvSpPr>
        <p:spPr>
          <a:xfrm>
            <a:off x="8737600" y="6356351"/>
            <a:ext cx="2844800" cy="365125"/>
          </a:xfrm>
          <a:prstGeom prst="rect">
            <a:avLst/>
          </a:prstGeom>
        </p:spPr>
        <p:txBody>
          <a:bodyPr/>
          <a:lstStyle/>
          <a:p>
            <a:fld id="{DAC0AC12-165E-4DA0-B131-C78326954383}" type="slidenum">
              <a:rPr lang="hu-HU" smtClean="0"/>
              <a:t>‹#›</a:t>
            </a:fld>
            <a:endParaRPr lang="hu-HU"/>
          </a:p>
        </p:txBody>
      </p:sp>
    </p:spTree>
    <p:extLst>
      <p:ext uri="{BB962C8B-B14F-4D97-AF65-F5344CB8AC3E}">
        <p14:creationId xmlns:p14="http://schemas.microsoft.com/office/powerpoint/2010/main" val="19385911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Összehasonlítás">
    <p:spTree>
      <p:nvGrpSpPr>
        <p:cNvPr id="1" name=""/>
        <p:cNvGrpSpPr/>
        <p:nvPr/>
      </p:nvGrpSpPr>
      <p:grpSpPr>
        <a:xfrm>
          <a:off x="0" y="0"/>
          <a:ext cx="0" cy="0"/>
          <a:chOff x="0" y="0"/>
          <a:chExt cx="0" cy="0"/>
        </a:xfrm>
      </p:grpSpPr>
      <p:sp>
        <p:nvSpPr>
          <p:cNvPr id="2" name="Cím 1"/>
          <p:cNvSpPr>
            <a:spLocks noGrp="1"/>
          </p:cNvSpPr>
          <p:nvPr>
            <p:ph type="title"/>
          </p:nvPr>
        </p:nvSpPr>
        <p:spPr>
          <a:xfrm>
            <a:off x="475098" y="1845962"/>
            <a:ext cx="10972800" cy="1156990"/>
          </a:xfrm>
          <a:prstGeom prst="rect">
            <a:avLst/>
          </a:prstGeom>
        </p:spPr>
        <p:txBody>
          <a:bodyPr/>
          <a:lstStyle>
            <a:lvl1pPr>
              <a:defRPr/>
            </a:lvl1pPr>
          </a:lstStyle>
          <a:p>
            <a:r>
              <a:rPr lang="hu-HU"/>
              <a:t>Mintacím szerkesztése</a:t>
            </a:r>
          </a:p>
        </p:txBody>
      </p:sp>
      <p:sp>
        <p:nvSpPr>
          <p:cNvPr id="3" name="Szöveg helye 2"/>
          <p:cNvSpPr>
            <a:spLocks noGrp="1"/>
          </p:cNvSpPr>
          <p:nvPr>
            <p:ph type="body" idx="1"/>
          </p:nvPr>
        </p:nvSpPr>
        <p:spPr>
          <a:xfrm>
            <a:off x="609600" y="1535113"/>
            <a:ext cx="5386917"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a:t>Mintaszöveg szerkesztése</a:t>
            </a:r>
          </a:p>
        </p:txBody>
      </p:sp>
      <p:sp>
        <p:nvSpPr>
          <p:cNvPr id="4" name="Tartalom helye 3"/>
          <p:cNvSpPr>
            <a:spLocks noGrp="1"/>
          </p:cNvSpPr>
          <p:nvPr>
            <p:ph sz="half" idx="2"/>
          </p:nvPr>
        </p:nvSpPr>
        <p:spPr>
          <a:xfrm>
            <a:off x="609600" y="2174875"/>
            <a:ext cx="5386917"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5" name="Szöveg helye 4"/>
          <p:cNvSpPr>
            <a:spLocks noGrp="1"/>
          </p:cNvSpPr>
          <p:nvPr>
            <p:ph type="body" sz="quarter" idx="3"/>
          </p:nvPr>
        </p:nvSpPr>
        <p:spPr>
          <a:xfrm>
            <a:off x="6193368" y="1535113"/>
            <a:ext cx="5389033"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a:t>Mintaszöveg szerkesztése</a:t>
            </a:r>
          </a:p>
        </p:txBody>
      </p:sp>
      <p:sp>
        <p:nvSpPr>
          <p:cNvPr id="6" name="Tartalom helye 5"/>
          <p:cNvSpPr>
            <a:spLocks noGrp="1"/>
          </p:cNvSpPr>
          <p:nvPr>
            <p:ph sz="quarter" idx="4"/>
          </p:nvPr>
        </p:nvSpPr>
        <p:spPr>
          <a:xfrm>
            <a:off x="6193368" y="2174875"/>
            <a:ext cx="5389033"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7" name="Dátum helye 6"/>
          <p:cNvSpPr>
            <a:spLocks noGrp="1"/>
          </p:cNvSpPr>
          <p:nvPr>
            <p:ph type="dt" sz="half" idx="10"/>
          </p:nvPr>
        </p:nvSpPr>
        <p:spPr>
          <a:xfrm>
            <a:off x="609600" y="6356351"/>
            <a:ext cx="2844800" cy="365125"/>
          </a:xfrm>
          <a:prstGeom prst="rect">
            <a:avLst/>
          </a:prstGeom>
        </p:spPr>
        <p:txBody>
          <a:bodyPr/>
          <a:lstStyle/>
          <a:p>
            <a:endParaRPr lang="hu-HU"/>
          </a:p>
        </p:txBody>
      </p:sp>
      <p:sp>
        <p:nvSpPr>
          <p:cNvPr id="8" name="Élőláb helye 7"/>
          <p:cNvSpPr>
            <a:spLocks noGrp="1"/>
          </p:cNvSpPr>
          <p:nvPr>
            <p:ph type="ftr" sz="quarter" idx="11"/>
          </p:nvPr>
        </p:nvSpPr>
        <p:spPr>
          <a:xfrm>
            <a:off x="4165600" y="6356351"/>
            <a:ext cx="3860800" cy="365125"/>
          </a:xfrm>
          <a:prstGeom prst="rect">
            <a:avLst/>
          </a:prstGeom>
        </p:spPr>
        <p:txBody>
          <a:bodyPr/>
          <a:lstStyle/>
          <a:p>
            <a:endParaRPr lang="hu-HU"/>
          </a:p>
        </p:txBody>
      </p:sp>
      <p:sp>
        <p:nvSpPr>
          <p:cNvPr id="9" name="Dia számának helye 8"/>
          <p:cNvSpPr>
            <a:spLocks noGrp="1"/>
          </p:cNvSpPr>
          <p:nvPr>
            <p:ph type="sldNum" sz="quarter" idx="12"/>
          </p:nvPr>
        </p:nvSpPr>
        <p:spPr>
          <a:xfrm>
            <a:off x="8737600" y="6356351"/>
            <a:ext cx="2844800" cy="365125"/>
          </a:xfrm>
          <a:prstGeom prst="rect">
            <a:avLst/>
          </a:prstGeom>
        </p:spPr>
        <p:txBody>
          <a:bodyPr/>
          <a:lstStyle/>
          <a:p>
            <a:fld id="{DAC0AC12-165E-4DA0-B131-C78326954383}" type="slidenum">
              <a:rPr lang="hu-HU" smtClean="0"/>
              <a:t>‹#›</a:t>
            </a:fld>
            <a:endParaRPr lang="hu-HU"/>
          </a:p>
        </p:txBody>
      </p:sp>
    </p:spTree>
    <p:extLst>
      <p:ext uri="{BB962C8B-B14F-4D97-AF65-F5344CB8AC3E}">
        <p14:creationId xmlns:p14="http://schemas.microsoft.com/office/powerpoint/2010/main" val="10181019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Csak cím">
    <p:spTree>
      <p:nvGrpSpPr>
        <p:cNvPr id="1" name=""/>
        <p:cNvGrpSpPr/>
        <p:nvPr/>
      </p:nvGrpSpPr>
      <p:grpSpPr>
        <a:xfrm>
          <a:off x="0" y="0"/>
          <a:ext cx="0" cy="0"/>
          <a:chOff x="0" y="0"/>
          <a:chExt cx="0" cy="0"/>
        </a:xfrm>
      </p:grpSpPr>
      <p:sp>
        <p:nvSpPr>
          <p:cNvPr id="2" name="Cím 1"/>
          <p:cNvSpPr>
            <a:spLocks noGrp="1"/>
          </p:cNvSpPr>
          <p:nvPr>
            <p:ph type="title"/>
          </p:nvPr>
        </p:nvSpPr>
        <p:spPr>
          <a:xfrm>
            <a:off x="475098" y="1845962"/>
            <a:ext cx="10972800" cy="1156990"/>
          </a:xfrm>
          <a:prstGeom prst="rect">
            <a:avLst/>
          </a:prstGeom>
        </p:spPr>
        <p:txBody>
          <a:bodyPr/>
          <a:lstStyle/>
          <a:p>
            <a:r>
              <a:rPr lang="hu-HU"/>
              <a:t>Mintacím szerkesztése</a:t>
            </a:r>
          </a:p>
        </p:txBody>
      </p:sp>
      <p:sp>
        <p:nvSpPr>
          <p:cNvPr id="3" name="Dátum helye 2"/>
          <p:cNvSpPr>
            <a:spLocks noGrp="1"/>
          </p:cNvSpPr>
          <p:nvPr>
            <p:ph type="dt" sz="half" idx="10"/>
          </p:nvPr>
        </p:nvSpPr>
        <p:spPr>
          <a:xfrm>
            <a:off x="609600" y="6356351"/>
            <a:ext cx="2844800" cy="365125"/>
          </a:xfrm>
          <a:prstGeom prst="rect">
            <a:avLst/>
          </a:prstGeom>
        </p:spPr>
        <p:txBody>
          <a:bodyPr/>
          <a:lstStyle/>
          <a:p>
            <a:endParaRPr lang="hu-HU"/>
          </a:p>
        </p:txBody>
      </p:sp>
      <p:sp>
        <p:nvSpPr>
          <p:cNvPr id="4" name="Élőláb helye 3"/>
          <p:cNvSpPr>
            <a:spLocks noGrp="1"/>
          </p:cNvSpPr>
          <p:nvPr>
            <p:ph type="ftr" sz="quarter" idx="11"/>
          </p:nvPr>
        </p:nvSpPr>
        <p:spPr>
          <a:xfrm>
            <a:off x="4165600" y="6356351"/>
            <a:ext cx="3860800" cy="365125"/>
          </a:xfrm>
          <a:prstGeom prst="rect">
            <a:avLst/>
          </a:prstGeom>
        </p:spPr>
        <p:txBody>
          <a:bodyPr/>
          <a:lstStyle/>
          <a:p>
            <a:endParaRPr lang="hu-HU"/>
          </a:p>
        </p:txBody>
      </p:sp>
      <p:sp>
        <p:nvSpPr>
          <p:cNvPr id="5" name="Dia számának helye 4"/>
          <p:cNvSpPr>
            <a:spLocks noGrp="1"/>
          </p:cNvSpPr>
          <p:nvPr>
            <p:ph type="sldNum" sz="quarter" idx="12"/>
          </p:nvPr>
        </p:nvSpPr>
        <p:spPr>
          <a:xfrm>
            <a:off x="8737600" y="6356351"/>
            <a:ext cx="2844800" cy="365125"/>
          </a:xfrm>
          <a:prstGeom prst="rect">
            <a:avLst/>
          </a:prstGeom>
        </p:spPr>
        <p:txBody>
          <a:bodyPr/>
          <a:lstStyle/>
          <a:p>
            <a:fld id="{DAC0AC12-165E-4DA0-B131-C78326954383}" type="slidenum">
              <a:rPr lang="hu-HU" smtClean="0"/>
              <a:t>‹#›</a:t>
            </a:fld>
            <a:endParaRPr lang="hu-HU"/>
          </a:p>
        </p:txBody>
      </p:sp>
    </p:spTree>
    <p:extLst>
      <p:ext uri="{BB962C8B-B14F-4D97-AF65-F5344CB8AC3E}">
        <p14:creationId xmlns:p14="http://schemas.microsoft.com/office/powerpoint/2010/main" val="2762770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Üres">
    <p:spTree>
      <p:nvGrpSpPr>
        <p:cNvPr id="1" name=""/>
        <p:cNvGrpSpPr/>
        <p:nvPr/>
      </p:nvGrpSpPr>
      <p:grpSpPr>
        <a:xfrm>
          <a:off x="0" y="0"/>
          <a:ext cx="0" cy="0"/>
          <a:chOff x="0" y="0"/>
          <a:chExt cx="0" cy="0"/>
        </a:xfrm>
      </p:grpSpPr>
      <p:sp>
        <p:nvSpPr>
          <p:cNvPr id="2" name="Dátum helye 1"/>
          <p:cNvSpPr>
            <a:spLocks noGrp="1"/>
          </p:cNvSpPr>
          <p:nvPr>
            <p:ph type="dt" sz="half" idx="10"/>
          </p:nvPr>
        </p:nvSpPr>
        <p:spPr>
          <a:xfrm>
            <a:off x="609600" y="6356351"/>
            <a:ext cx="2844800" cy="365125"/>
          </a:xfrm>
          <a:prstGeom prst="rect">
            <a:avLst/>
          </a:prstGeom>
        </p:spPr>
        <p:txBody>
          <a:bodyPr/>
          <a:lstStyle/>
          <a:p>
            <a:endParaRPr lang="hu-HU"/>
          </a:p>
        </p:txBody>
      </p:sp>
      <p:sp>
        <p:nvSpPr>
          <p:cNvPr id="3" name="Élőláb helye 2"/>
          <p:cNvSpPr>
            <a:spLocks noGrp="1"/>
          </p:cNvSpPr>
          <p:nvPr>
            <p:ph type="ftr" sz="quarter" idx="11"/>
          </p:nvPr>
        </p:nvSpPr>
        <p:spPr>
          <a:xfrm>
            <a:off x="4165600" y="6356351"/>
            <a:ext cx="3860800" cy="365125"/>
          </a:xfrm>
          <a:prstGeom prst="rect">
            <a:avLst/>
          </a:prstGeom>
        </p:spPr>
        <p:txBody>
          <a:bodyPr/>
          <a:lstStyle/>
          <a:p>
            <a:endParaRPr lang="hu-HU"/>
          </a:p>
        </p:txBody>
      </p:sp>
      <p:sp>
        <p:nvSpPr>
          <p:cNvPr id="4" name="Dia számának helye 3"/>
          <p:cNvSpPr>
            <a:spLocks noGrp="1"/>
          </p:cNvSpPr>
          <p:nvPr>
            <p:ph type="sldNum" sz="quarter" idx="12"/>
          </p:nvPr>
        </p:nvSpPr>
        <p:spPr>
          <a:xfrm>
            <a:off x="8737600" y="6356351"/>
            <a:ext cx="2844800" cy="365125"/>
          </a:xfrm>
          <a:prstGeom prst="rect">
            <a:avLst/>
          </a:prstGeom>
        </p:spPr>
        <p:txBody>
          <a:bodyPr/>
          <a:lstStyle/>
          <a:p>
            <a:fld id="{DAC0AC12-165E-4DA0-B131-C78326954383}" type="slidenum">
              <a:rPr lang="hu-HU" smtClean="0"/>
              <a:t>‹#›</a:t>
            </a:fld>
            <a:endParaRPr lang="hu-HU"/>
          </a:p>
        </p:txBody>
      </p:sp>
    </p:spTree>
    <p:extLst>
      <p:ext uri="{BB962C8B-B14F-4D97-AF65-F5344CB8AC3E}">
        <p14:creationId xmlns:p14="http://schemas.microsoft.com/office/powerpoint/2010/main" val="13690348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Tartalomrész képaláírással">
    <p:spTree>
      <p:nvGrpSpPr>
        <p:cNvPr id="1" name=""/>
        <p:cNvGrpSpPr/>
        <p:nvPr/>
      </p:nvGrpSpPr>
      <p:grpSpPr>
        <a:xfrm>
          <a:off x="0" y="0"/>
          <a:ext cx="0" cy="0"/>
          <a:chOff x="0" y="0"/>
          <a:chExt cx="0" cy="0"/>
        </a:xfrm>
      </p:grpSpPr>
      <p:sp>
        <p:nvSpPr>
          <p:cNvPr id="2" name="Cím 1"/>
          <p:cNvSpPr>
            <a:spLocks noGrp="1"/>
          </p:cNvSpPr>
          <p:nvPr>
            <p:ph type="title"/>
          </p:nvPr>
        </p:nvSpPr>
        <p:spPr>
          <a:xfrm>
            <a:off x="609601" y="273050"/>
            <a:ext cx="4011084" cy="1162050"/>
          </a:xfrm>
          <a:prstGeom prst="rect">
            <a:avLst/>
          </a:prstGeom>
        </p:spPr>
        <p:txBody>
          <a:bodyPr anchor="b"/>
          <a:lstStyle>
            <a:lvl1pPr algn="l">
              <a:defRPr sz="2000" b="1"/>
            </a:lvl1pPr>
          </a:lstStyle>
          <a:p>
            <a:r>
              <a:rPr lang="hu-HU"/>
              <a:t>Mintacím szerkesztése</a:t>
            </a:r>
          </a:p>
        </p:txBody>
      </p:sp>
      <p:sp>
        <p:nvSpPr>
          <p:cNvPr id="3" name="Tartalom helye 2"/>
          <p:cNvSpPr>
            <a:spLocks noGrp="1"/>
          </p:cNvSpPr>
          <p:nvPr>
            <p:ph idx="1"/>
          </p:nvPr>
        </p:nvSpPr>
        <p:spPr>
          <a:xfrm>
            <a:off x="4766733" y="273051"/>
            <a:ext cx="6815667"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4" name="Szöveg helye 3"/>
          <p:cNvSpPr>
            <a:spLocks noGrp="1"/>
          </p:cNvSpPr>
          <p:nvPr>
            <p:ph type="body" sz="half" idx="2"/>
          </p:nvPr>
        </p:nvSpPr>
        <p:spPr>
          <a:xfrm>
            <a:off x="609601" y="1435101"/>
            <a:ext cx="4011084"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u-HU"/>
              <a:t>Mintaszöveg szerkesztése</a:t>
            </a:r>
          </a:p>
        </p:txBody>
      </p:sp>
      <p:sp>
        <p:nvSpPr>
          <p:cNvPr id="5" name="Dátum helye 4"/>
          <p:cNvSpPr>
            <a:spLocks noGrp="1"/>
          </p:cNvSpPr>
          <p:nvPr>
            <p:ph type="dt" sz="half" idx="10"/>
          </p:nvPr>
        </p:nvSpPr>
        <p:spPr>
          <a:xfrm>
            <a:off x="609600" y="6356351"/>
            <a:ext cx="2844800" cy="365125"/>
          </a:xfrm>
          <a:prstGeom prst="rect">
            <a:avLst/>
          </a:prstGeom>
        </p:spPr>
        <p:txBody>
          <a:bodyPr/>
          <a:lstStyle/>
          <a:p>
            <a:endParaRPr lang="hu-HU"/>
          </a:p>
        </p:txBody>
      </p:sp>
      <p:sp>
        <p:nvSpPr>
          <p:cNvPr id="6" name="Élőláb helye 5"/>
          <p:cNvSpPr>
            <a:spLocks noGrp="1"/>
          </p:cNvSpPr>
          <p:nvPr>
            <p:ph type="ftr" sz="quarter" idx="11"/>
          </p:nvPr>
        </p:nvSpPr>
        <p:spPr>
          <a:xfrm>
            <a:off x="4165600" y="6356351"/>
            <a:ext cx="3860800" cy="365125"/>
          </a:xfrm>
          <a:prstGeom prst="rect">
            <a:avLst/>
          </a:prstGeom>
        </p:spPr>
        <p:txBody>
          <a:bodyPr/>
          <a:lstStyle/>
          <a:p>
            <a:endParaRPr lang="hu-HU"/>
          </a:p>
        </p:txBody>
      </p:sp>
      <p:sp>
        <p:nvSpPr>
          <p:cNvPr id="7" name="Dia számának helye 6"/>
          <p:cNvSpPr>
            <a:spLocks noGrp="1"/>
          </p:cNvSpPr>
          <p:nvPr>
            <p:ph type="sldNum" sz="quarter" idx="12"/>
          </p:nvPr>
        </p:nvSpPr>
        <p:spPr>
          <a:xfrm>
            <a:off x="8737600" y="6356351"/>
            <a:ext cx="2844800" cy="365125"/>
          </a:xfrm>
          <a:prstGeom prst="rect">
            <a:avLst/>
          </a:prstGeom>
        </p:spPr>
        <p:txBody>
          <a:bodyPr/>
          <a:lstStyle/>
          <a:p>
            <a:fld id="{DAC0AC12-165E-4DA0-B131-C78326954383}" type="slidenum">
              <a:rPr lang="hu-HU" smtClean="0"/>
              <a:t>‹#›</a:t>
            </a:fld>
            <a:endParaRPr lang="hu-HU"/>
          </a:p>
        </p:txBody>
      </p:sp>
    </p:spTree>
    <p:extLst>
      <p:ext uri="{BB962C8B-B14F-4D97-AF65-F5344CB8AC3E}">
        <p14:creationId xmlns:p14="http://schemas.microsoft.com/office/powerpoint/2010/main" val="4895745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Kép képaláírással">
    <p:spTree>
      <p:nvGrpSpPr>
        <p:cNvPr id="1" name=""/>
        <p:cNvGrpSpPr/>
        <p:nvPr/>
      </p:nvGrpSpPr>
      <p:grpSpPr>
        <a:xfrm>
          <a:off x="0" y="0"/>
          <a:ext cx="0" cy="0"/>
          <a:chOff x="0" y="0"/>
          <a:chExt cx="0" cy="0"/>
        </a:xfrm>
      </p:grpSpPr>
      <p:sp>
        <p:nvSpPr>
          <p:cNvPr id="2" name="Cím 1"/>
          <p:cNvSpPr>
            <a:spLocks noGrp="1"/>
          </p:cNvSpPr>
          <p:nvPr>
            <p:ph type="title"/>
          </p:nvPr>
        </p:nvSpPr>
        <p:spPr>
          <a:xfrm>
            <a:off x="2389717" y="4800600"/>
            <a:ext cx="7315200" cy="566738"/>
          </a:xfrm>
          <a:prstGeom prst="rect">
            <a:avLst/>
          </a:prstGeom>
        </p:spPr>
        <p:txBody>
          <a:bodyPr anchor="b"/>
          <a:lstStyle>
            <a:lvl1pPr algn="l">
              <a:defRPr sz="2000" b="1"/>
            </a:lvl1pPr>
          </a:lstStyle>
          <a:p>
            <a:r>
              <a:rPr lang="hu-HU"/>
              <a:t>Mintacím szerkesztése</a:t>
            </a:r>
          </a:p>
        </p:txBody>
      </p:sp>
      <p:sp>
        <p:nvSpPr>
          <p:cNvPr id="3" name="Kép helye 2"/>
          <p:cNvSpPr>
            <a:spLocks noGrp="1"/>
          </p:cNvSpPr>
          <p:nvPr>
            <p:ph type="pic" idx="1"/>
          </p:nvPr>
        </p:nvSpPr>
        <p:spPr>
          <a:xfrm>
            <a:off x="2389717" y="612775"/>
            <a:ext cx="73152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u-HU"/>
          </a:p>
        </p:txBody>
      </p:sp>
      <p:sp>
        <p:nvSpPr>
          <p:cNvPr id="4" name="Szöveg helye 3"/>
          <p:cNvSpPr>
            <a:spLocks noGrp="1"/>
          </p:cNvSpPr>
          <p:nvPr>
            <p:ph type="body" sz="half" idx="2"/>
          </p:nvPr>
        </p:nvSpPr>
        <p:spPr>
          <a:xfrm>
            <a:off x="2389717" y="5367338"/>
            <a:ext cx="73152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u-HU"/>
              <a:t>Mintaszöveg szerkesztése</a:t>
            </a:r>
          </a:p>
        </p:txBody>
      </p:sp>
      <p:sp>
        <p:nvSpPr>
          <p:cNvPr id="5" name="Dátum helye 4"/>
          <p:cNvSpPr>
            <a:spLocks noGrp="1"/>
          </p:cNvSpPr>
          <p:nvPr>
            <p:ph type="dt" sz="half" idx="10"/>
          </p:nvPr>
        </p:nvSpPr>
        <p:spPr>
          <a:xfrm>
            <a:off x="609600" y="6356351"/>
            <a:ext cx="2844800" cy="365125"/>
          </a:xfrm>
          <a:prstGeom prst="rect">
            <a:avLst/>
          </a:prstGeom>
        </p:spPr>
        <p:txBody>
          <a:bodyPr/>
          <a:lstStyle/>
          <a:p>
            <a:endParaRPr lang="hu-HU"/>
          </a:p>
        </p:txBody>
      </p:sp>
      <p:sp>
        <p:nvSpPr>
          <p:cNvPr id="6" name="Élőláb helye 5"/>
          <p:cNvSpPr>
            <a:spLocks noGrp="1"/>
          </p:cNvSpPr>
          <p:nvPr>
            <p:ph type="ftr" sz="quarter" idx="11"/>
          </p:nvPr>
        </p:nvSpPr>
        <p:spPr>
          <a:xfrm>
            <a:off x="4165600" y="6356351"/>
            <a:ext cx="3860800" cy="365125"/>
          </a:xfrm>
          <a:prstGeom prst="rect">
            <a:avLst/>
          </a:prstGeom>
        </p:spPr>
        <p:txBody>
          <a:bodyPr/>
          <a:lstStyle/>
          <a:p>
            <a:endParaRPr lang="hu-HU"/>
          </a:p>
        </p:txBody>
      </p:sp>
      <p:sp>
        <p:nvSpPr>
          <p:cNvPr id="7" name="Dia számának helye 6"/>
          <p:cNvSpPr>
            <a:spLocks noGrp="1"/>
          </p:cNvSpPr>
          <p:nvPr>
            <p:ph type="sldNum" sz="quarter" idx="12"/>
          </p:nvPr>
        </p:nvSpPr>
        <p:spPr>
          <a:xfrm>
            <a:off x="8737600" y="6356351"/>
            <a:ext cx="2844800" cy="365125"/>
          </a:xfrm>
          <a:prstGeom prst="rect">
            <a:avLst/>
          </a:prstGeom>
        </p:spPr>
        <p:txBody>
          <a:bodyPr/>
          <a:lstStyle/>
          <a:p>
            <a:fld id="{DAC0AC12-165E-4DA0-B131-C78326954383}" type="slidenum">
              <a:rPr lang="hu-HU" smtClean="0"/>
              <a:t>‹#›</a:t>
            </a:fld>
            <a:endParaRPr lang="hu-HU"/>
          </a:p>
        </p:txBody>
      </p:sp>
    </p:spTree>
    <p:extLst>
      <p:ext uri="{BB962C8B-B14F-4D97-AF65-F5344CB8AC3E}">
        <p14:creationId xmlns:p14="http://schemas.microsoft.com/office/powerpoint/2010/main" val="10886366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Cím és függőleges szöveg">
    <p:spTree>
      <p:nvGrpSpPr>
        <p:cNvPr id="1" name=""/>
        <p:cNvGrpSpPr/>
        <p:nvPr/>
      </p:nvGrpSpPr>
      <p:grpSpPr>
        <a:xfrm>
          <a:off x="0" y="0"/>
          <a:ext cx="0" cy="0"/>
          <a:chOff x="0" y="0"/>
          <a:chExt cx="0" cy="0"/>
        </a:xfrm>
      </p:grpSpPr>
      <p:sp>
        <p:nvSpPr>
          <p:cNvPr id="2" name="Cím 1"/>
          <p:cNvSpPr>
            <a:spLocks noGrp="1"/>
          </p:cNvSpPr>
          <p:nvPr>
            <p:ph type="title"/>
          </p:nvPr>
        </p:nvSpPr>
        <p:spPr>
          <a:xfrm>
            <a:off x="475098" y="1845962"/>
            <a:ext cx="10972800" cy="1156990"/>
          </a:xfrm>
          <a:prstGeom prst="rect">
            <a:avLst/>
          </a:prstGeom>
        </p:spPr>
        <p:txBody>
          <a:bodyPr/>
          <a:lstStyle/>
          <a:p>
            <a:r>
              <a:rPr lang="hu-HU"/>
              <a:t>Mintacím szerkesztése</a:t>
            </a:r>
          </a:p>
        </p:txBody>
      </p:sp>
      <p:sp>
        <p:nvSpPr>
          <p:cNvPr id="3" name="Függőleges szöveg helye 2"/>
          <p:cNvSpPr>
            <a:spLocks noGrp="1"/>
          </p:cNvSpPr>
          <p:nvPr>
            <p:ph type="body" orient="vert" idx="1"/>
          </p:nvPr>
        </p:nvSpPr>
        <p:spPr>
          <a:xfrm>
            <a:off x="609600" y="3212976"/>
            <a:ext cx="10972800" cy="1512168"/>
          </a:xfrm>
          <a:prstGeom prst="rect">
            <a:avLst/>
          </a:prstGeom>
        </p:spPr>
        <p:txBody>
          <a:bodyPr vert="eaVert"/>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4" name="Dátum helye 3"/>
          <p:cNvSpPr>
            <a:spLocks noGrp="1"/>
          </p:cNvSpPr>
          <p:nvPr>
            <p:ph type="dt" sz="half" idx="10"/>
          </p:nvPr>
        </p:nvSpPr>
        <p:spPr>
          <a:xfrm>
            <a:off x="609600" y="6356351"/>
            <a:ext cx="2844800" cy="365125"/>
          </a:xfrm>
          <a:prstGeom prst="rect">
            <a:avLst/>
          </a:prstGeom>
        </p:spPr>
        <p:txBody>
          <a:bodyPr/>
          <a:lstStyle/>
          <a:p>
            <a:endParaRPr lang="hu-HU"/>
          </a:p>
        </p:txBody>
      </p:sp>
      <p:sp>
        <p:nvSpPr>
          <p:cNvPr id="5" name="Élőláb helye 4"/>
          <p:cNvSpPr>
            <a:spLocks noGrp="1"/>
          </p:cNvSpPr>
          <p:nvPr>
            <p:ph type="ftr" sz="quarter" idx="11"/>
          </p:nvPr>
        </p:nvSpPr>
        <p:spPr>
          <a:xfrm>
            <a:off x="4165600" y="6356351"/>
            <a:ext cx="3860800" cy="365125"/>
          </a:xfrm>
          <a:prstGeom prst="rect">
            <a:avLst/>
          </a:prstGeom>
        </p:spPr>
        <p:txBody>
          <a:bodyPr/>
          <a:lstStyle/>
          <a:p>
            <a:endParaRPr lang="hu-HU"/>
          </a:p>
        </p:txBody>
      </p:sp>
      <p:sp>
        <p:nvSpPr>
          <p:cNvPr id="6" name="Dia számának helye 5"/>
          <p:cNvSpPr>
            <a:spLocks noGrp="1"/>
          </p:cNvSpPr>
          <p:nvPr>
            <p:ph type="sldNum" sz="quarter" idx="12"/>
          </p:nvPr>
        </p:nvSpPr>
        <p:spPr>
          <a:xfrm>
            <a:off x="8737600" y="6356351"/>
            <a:ext cx="2844800" cy="365125"/>
          </a:xfrm>
          <a:prstGeom prst="rect">
            <a:avLst/>
          </a:prstGeom>
        </p:spPr>
        <p:txBody>
          <a:bodyPr/>
          <a:lstStyle/>
          <a:p>
            <a:fld id="{DAC0AC12-165E-4DA0-B131-C78326954383}" type="slidenum">
              <a:rPr lang="hu-HU" smtClean="0"/>
              <a:t>‹#›</a:t>
            </a:fld>
            <a:endParaRPr lang="hu-HU"/>
          </a:p>
        </p:txBody>
      </p:sp>
    </p:spTree>
    <p:extLst>
      <p:ext uri="{BB962C8B-B14F-4D97-AF65-F5344CB8AC3E}">
        <p14:creationId xmlns:p14="http://schemas.microsoft.com/office/powerpoint/2010/main" val="5449715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Függőleges cím és szöveg">
    <p:spTree>
      <p:nvGrpSpPr>
        <p:cNvPr id="1" name=""/>
        <p:cNvGrpSpPr/>
        <p:nvPr/>
      </p:nvGrpSpPr>
      <p:grpSpPr>
        <a:xfrm>
          <a:off x="0" y="0"/>
          <a:ext cx="0" cy="0"/>
          <a:chOff x="0" y="0"/>
          <a:chExt cx="0" cy="0"/>
        </a:xfrm>
      </p:grpSpPr>
      <p:sp>
        <p:nvSpPr>
          <p:cNvPr id="2" name="Függőleges cím 1"/>
          <p:cNvSpPr>
            <a:spLocks noGrp="1"/>
          </p:cNvSpPr>
          <p:nvPr>
            <p:ph type="title" orient="vert"/>
          </p:nvPr>
        </p:nvSpPr>
        <p:spPr>
          <a:xfrm>
            <a:off x="8839200" y="274639"/>
            <a:ext cx="2743200" cy="5851525"/>
          </a:xfrm>
          <a:prstGeom prst="rect">
            <a:avLst/>
          </a:prstGeom>
        </p:spPr>
        <p:txBody>
          <a:bodyPr vert="eaVert"/>
          <a:lstStyle/>
          <a:p>
            <a:r>
              <a:rPr lang="hu-HU"/>
              <a:t>Mintacím szerkesztése</a:t>
            </a:r>
          </a:p>
        </p:txBody>
      </p:sp>
      <p:sp>
        <p:nvSpPr>
          <p:cNvPr id="3" name="Függőleges szöveg helye 2"/>
          <p:cNvSpPr>
            <a:spLocks noGrp="1"/>
          </p:cNvSpPr>
          <p:nvPr>
            <p:ph type="body" orient="vert" idx="1"/>
          </p:nvPr>
        </p:nvSpPr>
        <p:spPr>
          <a:xfrm>
            <a:off x="609600" y="274639"/>
            <a:ext cx="8026400" cy="5851525"/>
          </a:xfrm>
          <a:prstGeom prst="rect">
            <a:avLst/>
          </a:prstGeom>
        </p:spPr>
        <p:txBody>
          <a:bodyPr vert="eaVert"/>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4" name="Dátum helye 3"/>
          <p:cNvSpPr>
            <a:spLocks noGrp="1"/>
          </p:cNvSpPr>
          <p:nvPr>
            <p:ph type="dt" sz="half" idx="10"/>
          </p:nvPr>
        </p:nvSpPr>
        <p:spPr>
          <a:xfrm>
            <a:off x="609600" y="6356351"/>
            <a:ext cx="2844800" cy="365125"/>
          </a:xfrm>
          <a:prstGeom prst="rect">
            <a:avLst/>
          </a:prstGeom>
        </p:spPr>
        <p:txBody>
          <a:bodyPr/>
          <a:lstStyle/>
          <a:p>
            <a:endParaRPr lang="hu-HU"/>
          </a:p>
        </p:txBody>
      </p:sp>
      <p:sp>
        <p:nvSpPr>
          <p:cNvPr id="5" name="Élőláb helye 4"/>
          <p:cNvSpPr>
            <a:spLocks noGrp="1"/>
          </p:cNvSpPr>
          <p:nvPr>
            <p:ph type="ftr" sz="quarter" idx="11"/>
          </p:nvPr>
        </p:nvSpPr>
        <p:spPr>
          <a:xfrm>
            <a:off x="4165600" y="6356351"/>
            <a:ext cx="3860800" cy="365125"/>
          </a:xfrm>
          <a:prstGeom prst="rect">
            <a:avLst/>
          </a:prstGeom>
        </p:spPr>
        <p:txBody>
          <a:bodyPr/>
          <a:lstStyle/>
          <a:p>
            <a:endParaRPr lang="hu-HU"/>
          </a:p>
        </p:txBody>
      </p:sp>
      <p:sp>
        <p:nvSpPr>
          <p:cNvPr id="6" name="Dia számának helye 5"/>
          <p:cNvSpPr>
            <a:spLocks noGrp="1"/>
          </p:cNvSpPr>
          <p:nvPr>
            <p:ph type="sldNum" sz="quarter" idx="12"/>
          </p:nvPr>
        </p:nvSpPr>
        <p:spPr>
          <a:xfrm>
            <a:off x="8737600" y="6356351"/>
            <a:ext cx="2844800" cy="365125"/>
          </a:xfrm>
          <a:prstGeom prst="rect">
            <a:avLst/>
          </a:prstGeom>
        </p:spPr>
        <p:txBody>
          <a:bodyPr/>
          <a:lstStyle/>
          <a:p>
            <a:fld id="{DAC0AC12-165E-4DA0-B131-C78326954383}" type="slidenum">
              <a:rPr lang="hu-HU" smtClean="0"/>
              <a:t>‹#›</a:t>
            </a:fld>
            <a:endParaRPr lang="hu-HU"/>
          </a:p>
        </p:txBody>
      </p:sp>
    </p:spTree>
    <p:extLst>
      <p:ext uri="{BB962C8B-B14F-4D97-AF65-F5344CB8AC3E}">
        <p14:creationId xmlns:p14="http://schemas.microsoft.com/office/powerpoint/2010/main" val="7945103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Cím és tartalom">
    <p:spTree>
      <p:nvGrpSpPr>
        <p:cNvPr id="1" name=""/>
        <p:cNvGrpSpPr/>
        <p:nvPr/>
      </p:nvGrpSpPr>
      <p:grpSpPr>
        <a:xfrm>
          <a:off x="0" y="0"/>
          <a:ext cx="0" cy="0"/>
          <a:chOff x="0" y="0"/>
          <a:chExt cx="0" cy="0"/>
        </a:xfrm>
      </p:grpSpPr>
      <p:sp>
        <p:nvSpPr>
          <p:cNvPr id="3" name="Content Placeholder 2"/>
          <p:cNvSpPr>
            <a:spLocks noGrp="1"/>
          </p:cNvSpPr>
          <p:nvPr>
            <p:ph idx="1"/>
          </p:nvPr>
        </p:nvSpPr>
        <p:spPr>
          <a:xfrm>
            <a:off x="695633" y="1403965"/>
            <a:ext cx="8596668" cy="4866293"/>
          </a:xfrm>
          <a:prstGeom prst="rect">
            <a:avLst/>
          </a:prstGeom>
        </p:spPr>
        <p:txBody>
          <a:bodyPr/>
          <a:lstStyle/>
          <a:p>
            <a:pPr lvl="0"/>
            <a:r>
              <a:rPr lang="hu-HU" dirty="0"/>
              <a:t>Mintaszöveg szerkesztése</a:t>
            </a:r>
          </a:p>
          <a:p>
            <a:pPr lvl="1"/>
            <a:r>
              <a:rPr lang="hu-HU" dirty="0"/>
              <a:t>Második szint</a:t>
            </a:r>
          </a:p>
          <a:p>
            <a:pPr lvl="2"/>
            <a:r>
              <a:rPr lang="hu-HU" dirty="0"/>
              <a:t>Harmadik szint</a:t>
            </a:r>
          </a:p>
          <a:p>
            <a:pPr lvl="3"/>
            <a:r>
              <a:rPr lang="hu-HU" dirty="0"/>
              <a:t>Negyedik szint</a:t>
            </a:r>
          </a:p>
          <a:p>
            <a:pPr lvl="4"/>
            <a:r>
              <a:rPr lang="hu-HU" dirty="0"/>
              <a:t>Ötödik szint</a:t>
            </a:r>
            <a:endParaRPr lang="en-US" dirty="0"/>
          </a:p>
        </p:txBody>
      </p:sp>
      <p:pic>
        <p:nvPicPr>
          <p:cNvPr id="4" name="Kép 3" descr="A képen szöveg, clipart látható&#10;&#10;Automatikusan generált leírás">
            <a:extLst>
              <a:ext uri="{FF2B5EF4-FFF2-40B4-BE49-F238E27FC236}">
                <a16:creationId xmlns:a16="http://schemas.microsoft.com/office/drawing/2014/main" id="{42175CC0-02B6-4D24-B5F2-9256933AD62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088"/>
            <a:ext cx="2784589" cy="1116169"/>
          </a:xfrm>
          <a:prstGeom prst="rect">
            <a:avLst/>
          </a:prstGeom>
        </p:spPr>
      </p:pic>
    </p:spTree>
    <p:extLst>
      <p:ext uri="{BB962C8B-B14F-4D97-AF65-F5344CB8AC3E}">
        <p14:creationId xmlns:p14="http://schemas.microsoft.com/office/powerpoint/2010/main" val="4159599136"/>
      </p:ext>
    </p:extLst>
  </p:cSld>
  <p:clrMapOvr>
    <a:masterClrMapping/>
  </p:clrMapOvr>
  <p:hf hd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Címdia">
    <p:spTree>
      <p:nvGrpSpPr>
        <p:cNvPr id="1" name=""/>
        <p:cNvGrpSpPr/>
        <p:nvPr/>
      </p:nvGrpSpPr>
      <p:grpSpPr>
        <a:xfrm>
          <a:off x="0" y="0"/>
          <a:ext cx="0" cy="0"/>
          <a:chOff x="0" y="0"/>
          <a:chExt cx="0" cy="0"/>
        </a:xfrm>
      </p:grpSpPr>
      <p:sp>
        <p:nvSpPr>
          <p:cNvPr id="2" name="Cím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hu-HU"/>
              <a:t>Mintacím szerkesztése</a:t>
            </a:r>
          </a:p>
        </p:txBody>
      </p:sp>
      <p:sp>
        <p:nvSpPr>
          <p:cNvPr id="3" name="Alcím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u-HU"/>
              <a:t>Kattintson ide az alcím mintájának szerkesztéséhez</a:t>
            </a:r>
          </a:p>
        </p:txBody>
      </p:sp>
      <p:sp>
        <p:nvSpPr>
          <p:cNvPr id="4" name="Dátum helye 3"/>
          <p:cNvSpPr>
            <a:spLocks noGrp="1"/>
          </p:cNvSpPr>
          <p:nvPr>
            <p:ph type="dt" sz="half" idx="10"/>
          </p:nvPr>
        </p:nvSpPr>
        <p:spPr>
          <a:xfrm>
            <a:off x="838200" y="6356350"/>
            <a:ext cx="2743200" cy="365125"/>
          </a:xfrm>
          <a:prstGeom prst="rect">
            <a:avLst/>
          </a:prstGeom>
        </p:spPr>
        <p:txBody>
          <a:bodyPr/>
          <a:lstStyle/>
          <a:p>
            <a:fld id="{8B6B3D17-F088-4597-811F-9F5A79BE2C89}" type="datetimeFigureOut">
              <a:rPr lang="hu-HU" smtClean="0"/>
              <a:t>2023. 06. 28.</a:t>
            </a:fld>
            <a:endParaRPr lang="hu-HU"/>
          </a:p>
        </p:txBody>
      </p:sp>
      <p:sp>
        <p:nvSpPr>
          <p:cNvPr id="5" name="Élőláb helye 4"/>
          <p:cNvSpPr>
            <a:spLocks noGrp="1"/>
          </p:cNvSpPr>
          <p:nvPr>
            <p:ph type="ftr" sz="quarter" idx="11"/>
          </p:nvPr>
        </p:nvSpPr>
        <p:spPr>
          <a:xfrm>
            <a:off x="4038600" y="6356350"/>
            <a:ext cx="4114800" cy="365125"/>
          </a:xfrm>
          <a:prstGeom prst="rect">
            <a:avLst/>
          </a:prstGeom>
        </p:spPr>
        <p:txBody>
          <a:bodyPr/>
          <a:lstStyle/>
          <a:p>
            <a:endParaRPr lang="hu-HU"/>
          </a:p>
        </p:txBody>
      </p:sp>
      <p:sp>
        <p:nvSpPr>
          <p:cNvPr id="6" name="Dia számának helye 5"/>
          <p:cNvSpPr>
            <a:spLocks noGrp="1"/>
          </p:cNvSpPr>
          <p:nvPr>
            <p:ph type="sldNum" sz="quarter" idx="12"/>
          </p:nvPr>
        </p:nvSpPr>
        <p:spPr>
          <a:xfrm>
            <a:off x="8610600" y="6356350"/>
            <a:ext cx="2743200" cy="365125"/>
          </a:xfrm>
          <a:prstGeom prst="rect">
            <a:avLst/>
          </a:prstGeom>
        </p:spPr>
        <p:txBody>
          <a:bodyPr/>
          <a:lstStyle/>
          <a:p>
            <a:fld id="{DDBF5F63-334D-4F6C-8A9D-1420526BD909}" type="slidenum">
              <a:rPr lang="hu-HU" smtClean="0"/>
              <a:t>‹#›</a:t>
            </a:fld>
            <a:endParaRPr lang="hu-HU"/>
          </a:p>
        </p:txBody>
      </p:sp>
    </p:spTree>
    <p:extLst>
      <p:ext uri="{BB962C8B-B14F-4D97-AF65-F5344CB8AC3E}">
        <p14:creationId xmlns:p14="http://schemas.microsoft.com/office/powerpoint/2010/main" val="354228203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Cím és tartalom">
    <p:spTree>
      <p:nvGrpSpPr>
        <p:cNvPr id="1" name=""/>
        <p:cNvGrpSpPr/>
        <p:nvPr/>
      </p:nvGrpSpPr>
      <p:grpSpPr>
        <a:xfrm>
          <a:off x="0" y="0"/>
          <a:ext cx="0" cy="0"/>
          <a:chOff x="0" y="0"/>
          <a:chExt cx="0" cy="0"/>
        </a:xfrm>
      </p:grpSpPr>
      <p:sp>
        <p:nvSpPr>
          <p:cNvPr id="2" name="Cím 1"/>
          <p:cNvSpPr>
            <a:spLocks noGrp="1"/>
          </p:cNvSpPr>
          <p:nvPr>
            <p:ph type="title"/>
          </p:nvPr>
        </p:nvSpPr>
        <p:spPr>
          <a:xfrm>
            <a:off x="838200" y="365125"/>
            <a:ext cx="10515600" cy="1325563"/>
          </a:xfrm>
          <a:prstGeom prst="rect">
            <a:avLst/>
          </a:prstGeom>
        </p:spPr>
        <p:txBody>
          <a:bodyPr/>
          <a:lstStyle/>
          <a:p>
            <a:r>
              <a:rPr lang="hu-HU"/>
              <a:t>Mintacím szerkesztése</a:t>
            </a:r>
          </a:p>
        </p:txBody>
      </p:sp>
      <p:sp>
        <p:nvSpPr>
          <p:cNvPr id="3" name="Tartalom helye 2"/>
          <p:cNvSpPr>
            <a:spLocks noGrp="1"/>
          </p:cNvSpPr>
          <p:nvPr>
            <p:ph idx="1"/>
          </p:nvPr>
        </p:nvSpPr>
        <p:spPr>
          <a:xfrm>
            <a:off x="838200" y="1825625"/>
            <a:ext cx="10515600" cy="4351338"/>
          </a:xfrm>
          <a:prstGeom prst="rect">
            <a:avLst/>
          </a:prstGeom>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4" name="Dátum helye 3"/>
          <p:cNvSpPr>
            <a:spLocks noGrp="1"/>
          </p:cNvSpPr>
          <p:nvPr>
            <p:ph type="dt" sz="half" idx="10"/>
          </p:nvPr>
        </p:nvSpPr>
        <p:spPr>
          <a:xfrm>
            <a:off x="838200" y="6356350"/>
            <a:ext cx="2743200" cy="365125"/>
          </a:xfrm>
          <a:prstGeom prst="rect">
            <a:avLst/>
          </a:prstGeom>
        </p:spPr>
        <p:txBody>
          <a:bodyPr/>
          <a:lstStyle/>
          <a:p>
            <a:fld id="{8B6B3D17-F088-4597-811F-9F5A79BE2C89}" type="datetimeFigureOut">
              <a:rPr lang="hu-HU" smtClean="0"/>
              <a:t>2023. 06. 28.</a:t>
            </a:fld>
            <a:endParaRPr lang="hu-HU"/>
          </a:p>
        </p:txBody>
      </p:sp>
      <p:sp>
        <p:nvSpPr>
          <p:cNvPr id="5" name="Élőláb helye 4"/>
          <p:cNvSpPr>
            <a:spLocks noGrp="1"/>
          </p:cNvSpPr>
          <p:nvPr>
            <p:ph type="ftr" sz="quarter" idx="11"/>
          </p:nvPr>
        </p:nvSpPr>
        <p:spPr>
          <a:xfrm>
            <a:off x="4038600" y="6356350"/>
            <a:ext cx="4114800" cy="365125"/>
          </a:xfrm>
          <a:prstGeom prst="rect">
            <a:avLst/>
          </a:prstGeom>
        </p:spPr>
        <p:txBody>
          <a:bodyPr/>
          <a:lstStyle/>
          <a:p>
            <a:endParaRPr lang="hu-HU"/>
          </a:p>
        </p:txBody>
      </p:sp>
      <p:sp>
        <p:nvSpPr>
          <p:cNvPr id="6" name="Dia számának helye 5"/>
          <p:cNvSpPr>
            <a:spLocks noGrp="1"/>
          </p:cNvSpPr>
          <p:nvPr>
            <p:ph type="sldNum" sz="quarter" idx="12"/>
          </p:nvPr>
        </p:nvSpPr>
        <p:spPr>
          <a:xfrm>
            <a:off x="8610600" y="6356350"/>
            <a:ext cx="2743200" cy="365125"/>
          </a:xfrm>
          <a:prstGeom prst="rect">
            <a:avLst/>
          </a:prstGeom>
        </p:spPr>
        <p:txBody>
          <a:bodyPr/>
          <a:lstStyle/>
          <a:p>
            <a:fld id="{DDBF5F63-334D-4F6C-8A9D-1420526BD909}" type="slidenum">
              <a:rPr lang="hu-HU" smtClean="0"/>
              <a:t>‹#›</a:t>
            </a:fld>
            <a:endParaRPr lang="hu-HU"/>
          </a:p>
        </p:txBody>
      </p:sp>
    </p:spTree>
    <p:extLst>
      <p:ext uri="{BB962C8B-B14F-4D97-AF65-F5344CB8AC3E}">
        <p14:creationId xmlns:p14="http://schemas.microsoft.com/office/powerpoint/2010/main" val="107854417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Szakaszfejléc">
    <p:spTree>
      <p:nvGrpSpPr>
        <p:cNvPr id="1" name=""/>
        <p:cNvGrpSpPr/>
        <p:nvPr/>
      </p:nvGrpSpPr>
      <p:grpSpPr>
        <a:xfrm>
          <a:off x="0" y="0"/>
          <a:ext cx="0" cy="0"/>
          <a:chOff x="0" y="0"/>
          <a:chExt cx="0" cy="0"/>
        </a:xfrm>
      </p:grpSpPr>
      <p:sp>
        <p:nvSpPr>
          <p:cNvPr id="2" name="Cím 1"/>
          <p:cNvSpPr>
            <a:spLocks noGrp="1"/>
          </p:cNvSpPr>
          <p:nvPr>
            <p:ph type="title"/>
          </p:nvPr>
        </p:nvSpPr>
        <p:spPr>
          <a:xfrm>
            <a:off x="831850" y="1709738"/>
            <a:ext cx="10515600" cy="2852737"/>
          </a:xfrm>
          <a:prstGeom prst="rect">
            <a:avLst/>
          </a:prstGeom>
        </p:spPr>
        <p:txBody>
          <a:bodyPr anchor="b"/>
          <a:lstStyle>
            <a:lvl1pPr>
              <a:defRPr sz="6000"/>
            </a:lvl1pPr>
          </a:lstStyle>
          <a:p>
            <a:r>
              <a:rPr lang="hu-HU"/>
              <a:t>Mintacím szerkesztése</a:t>
            </a:r>
          </a:p>
        </p:txBody>
      </p:sp>
      <p:sp>
        <p:nvSpPr>
          <p:cNvPr id="3" name="Szöveg helye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u-HU"/>
              <a:t>Mintaszöveg szerkesztése</a:t>
            </a:r>
          </a:p>
        </p:txBody>
      </p:sp>
      <p:sp>
        <p:nvSpPr>
          <p:cNvPr id="4" name="Dátum helye 3"/>
          <p:cNvSpPr>
            <a:spLocks noGrp="1"/>
          </p:cNvSpPr>
          <p:nvPr>
            <p:ph type="dt" sz="half" idx="10"/>
          </p:nvPr>
        </p:nvSpPr>
        <p:spPr>
          <a:xfrm>
            <a:off x="838200" y="6356350"/>
            <a:ext cx="2743200" cy="365125"/>
          </a:xfrm>
          <a:prstGeom prst="rect">
            <a:avLst/>
          </a:prstGeom>
        </p:spPr>
        <p:txBody>
          <a:bodyPr/>
          <a:lstStyle/>
          <a:p>
            <a:fld id="{8B6B3D17-F088-4597-811F-9F5A79BE2C89}" type="datetimeFigureOut">
              <a:rPr lang="hu-HU" smtClean="0"/>
              <a:t>2023. 06. 28.</a:t>
            </a:fld>
            <a:endParaRPr lang="hu-HU"/>
          </a:p>
        </p:txBody>
      </p:sp>
      <p:sp>
        <p:nvSpPr>
          <p:cNvPr id="5" name="Élőláb helye 4"/>
          <p:cNvSpPr>
            <a:spLocks noGrp="1"/>
          </p:cNvSpPr>
          <p:nvPr>
            <p:ph type="ftr" sz="quarter" idx="11"/>
          </p:nvPr>
        </p:nvSpPr>
        <p:spPr>
          <a:xfrm>
            <a:off x="4038600" y="6356350"/>
            <a:ext cx="4114800" cy="365125"/>
          </a:xfrm>
          <a:prstGeom prst="rect">
            <a:avLst/>
          </a:prstGeom>
        </p:spPr>
        <p:txBody>
          <a:bodyPr/>
          <a:lstStyle/>
          <a:p>
            <a:endParaRPr lang="hu-HU"/>
          </a:p>
        </p:txBody>
      </p:sp>
      <p:sp>
        <p:nvSpPr>
          <p:cNvPr id="6" name="Dia számának helye 5"/>
          <p:cNvSpPr>
            <a:spLocks noGrp="1"/>
          </p:cNvSpPr>
          <p:nvPr>
            <p:ph type="sldNum" sz="quarter" idx="12"/>
          </p:nvPr>
        </p:nvSpPr>
        <p:spPr>
          <a:xfrm>
            <a:off x="8610600" y="6356350"/>
            <a:ext cx="2743200" cy="365125"/>
          </a:xfrm>
          <a:prstGeom prst="rect">
            <a:avLst/>
          </a:prstGeom>
        </p:spPr>
        <p:txBody>
          <a:bodyPr/>
          <a:lstStyle/>
          <a:p>
            <a:fld id="{DDBF5F63-334D-4F6C-8A9D-1420526BD909}" type="slidenum">
              <a:rPr lang="hu-HU" smtClean="0"/>
              <a:t>‹#›</a:t>
            </a:fld>
            <a:endParaRPr lang="hu-HU"/>
          </a:p>
        </p:txBody>
      </p:sp>
    </p:spTree>
    <p:extLst>
      <p:ext uri="{BB962C8B-B14F-4D97-AF65-F5344CB8AC3E}">
        <p14:creationId xmlns:p14="http://schemas.microsoft.com/office/powerpoint/2010/main" val="27122858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2 tartalomrész">
    <p:spTree>
      <p:nvGrpSpPr>
        <p:cNvPr id="1" name=""/>
        <p:cNvGrpSpPr/>
        <p:nvPr/>
      </p:nvGrpSpPr>
      <p:grpSpPr>
        <a:xfrm>
          <a:off x="0" y="0"/>
          <a:ext cx="0" cy="0"/>
          <a:chOff x="0" y="0"/>
          <a:chExt cx="0" cy="0"/>
        </a:xfrm>
      </p:grpSpPr>
      <p:sp>
        <p:nvSpPr>
          <p:cNvPr id="2" name="Cím 1"/>
          <p:cNvSpPr>
            <a:spLocks noGrp="1"/>
          </p:cNvSpPr>
          <p:nvPr>
            <p:ph type="title"/>
          </p:nvPr>
        </p:nvSpPr>
        <p:spPr>
          <a:xfrm>
            <a:off x="838200" y="365125"/>
            <a:ext cx="10515600" cy="1325563"/>
          </a:xfrm>
          <a:prstGeom prst="rect">
            <a:avLst/>
          </a:prstGeom>
        </p:spPr>
        <p:txBody>
          <a:bodyPr/>
          <a:lstStyle/>
          <a:p>
            <a:r>
              <a:rPr lang="hu-HU"/>
              <a:t>Mintacím szerkesztése</a:t>
            </a:r>
          </a:p>
        </p:txBody>
      </p:sp>
      <p:sp>
        <p:nvSpPr>
          <p:cNvPr id="3" name="Tartalom helye 2"/>
          <p:cNvSpPr>
            <a:spLocks noGrp="1"/>
          </p:cNvSpPr>
          <p:nvPr>
            <p:ph sz="half" idx="1"/>
          </p:nvPr>
        </p:nvSpPr>
        <p:spPr>
          <a:xfrm>
            <a:off x="838200" y="1825625"/>
            <a:ext cx="5181600" cy="4351338"/>
          </a:xfrm>
          <a:prstGeom prst="rect">
            <a:avLst/>
          </a:prstGeom>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4" name="Tartalom helye 3"/>
          <p:cNvSpPr>
            <a:spLocks noGrp="1"/>
          </p:cNvSpPr>
          <p:nvPr>
            <p:ph sz="half" idx="2"/>
          </p:nvPr>
        </p:nvSpPr>
        <p:spPr>
          <a:xfrm>
            <a:off x="6172200" y="1825625"/>
            <a:ext cx="5181600" cy="4351338"/>
          </a:xfrm>
          <a:prstGeom prst="rect">
            <a:avLst/>
          </a:prstGeom>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5" name="Dátum helye 4"/>
          <p:cNvSpPr>
            <a:spLocks noGrp="1"/>
          </p:cNvSpPr>
          <p:nvPr>
            <p:ph type="dt" sz="half" idx="10"/>
          </p:nvPr>
        </p:nvSpPr>
        <p:spPr>
          <a:xfrm>
            <a:off x="838200" y="6356350"/>
            <a:ext cx="2743200" cy="365125"/>
          </a:xfrm>
          <a:prstGeom prst="rect">
            <a:avLst/>
          </a:prstGeom>
        </p:spPr>
        <p:txBody>
          <a:bodyPr/>
          <a:lstStyle/>
          <a:p>
            <a:fld id="{8B6B3D17-F088-4597-811F-9F5A79BE2C89}" type="datetimeFigureOut">
              <a:rPr lang="hu-HU" smtClean="0"/>
              <a:t>2023. 06. 28.</a:t>
            </a:fld>
            <a:endParaRPr lang="hu-HU"/>
          </a:p>
        </p:txBody>
      </p:sp>
      <p:sp>
        <p:nvSpPr>
          <p:cNvPr id="6" name="Élőláb helye 5"/>
          <p:cNvSpPr>
            <a:spLocks noGrp="1"/>
          </p:cNvSpPr>
          <p:nvPr>
            <p:ph type="ftr" sz="quarter" idx="11"/>
          </p:nvPr>
        </p:nvSpPr>
        <p:spPr>
          <a:xfrm>
            <a:off x="4038600" y="6356350"/>
            <a:ext cx="4114800" cy="365125"/>
          </a:xfrm>
          <a:prstGeom prst="rect">
            <a:avLst/>
          </a:prstGeom>
        </p:spPr>
        <p:txBody>
          <a:bodyPr/>
          <a:lstStyle/>
          <a:p>
            <a:endParaRPr lang="hu-HU"/>
          </a:p>
        </p:txBody>
      </p:sp>
      <p:sp>
        <p:nvSpPr>
          <p:cNvPr id="7" name="Dia számának helye 6"/>
          <p:cNvSpPr>
            <a:spLocks noGrp="1"/>
          </p:cNvSpPr>
          <p:nvPr>
            <p:ph type="sldNum" sz="quarter" idx="12"/>
          </p:nvPr>
        </p:nvSpPr>
        <p:spPr>
          <a:xfrm>
            <a:off x="8610600" y="6356350"/>
            <a:ext cx="2743200" cy="365125"/>
          </a:xfrm>
          <a:prstGeom prst="rect">
            <a:avLst/>
          </a:prstGeom>
        </p:spPr>
        <p:txBody>
          <a:bodyPr/>
          <a:lstStyle/>
          <a:p>
            <a:fld id="{DDBF5F63-334D-4F6C-8A9D-1420526BD909}" type="slidenum">
              <a:rPr lang="hu-HU" smtClean="0"/>
              <a:t>‹#›</a:t>
            </a:fld>
            <a:endParaRPr lang="hu-HU"/>
          </a:p>
        </p:txBody>
      </p:sp>
    </p:spTree>
    <p:extLst>
      <p:ext uri="{BB962C8B-B14F-4D97-AF65-F5344CB8AC3E}">
        <p14:creationId xmlns:p14="http://schemas.microsoft.com/office/powerpoint/2010/main" val="11150961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Összehasonlítás">
    <p:spTree>
      <p:nvGrpSpPr>
        <p:cNvPr id="1" name=""/>
        <p:cNvGrpSpPr/>
        <p:nvPr/>
      </p:nvGrpSpPr>
      <p:grpSpPr>
        <a:xfrm>
          <a:off x="0" y="0"/>
          <a:ext cx="0" cy="0"/>
          <a:chOff x="0" y="0"/>
          <a:chExt cx="0" cy="0"/>
        </a:xfrm>
      </p:grpSpPr>
      <p:sp>
        <p:nvSpPr>
          <p:cNvPr id="2" name="Cím 1"/>
          <p:cNvSpPr>
            <a:spLocks noGrp="1"/>
          </p:cNvSpPr>
          <p:nvPr>
            <p:ph type="title"/>
          </p:nvPr>
        </p:nvSpPr>
        <p:spPr>
          <a:xfrm>
            <a:off x="839788" y="365125"/>
            <a:ext cx="10515600" cy="1325563"/>
          </a:xfrm>
          <a:prstGeom prst="rect">
            <a:avLst/>
          </a:prstGeom>
        </p:spPr>
        <p:txBody>
          <a:bodyPr/>
          <a:lstStyle/>
          <a:p>
            <a:r>
              <a:rPr lang="hu-HU"/>
              <a:t>Mintacím szerkesztése</a:t>
            </a:r>
          </a:p>
        </p:txBody>
      </p:sp>
      <p:sp>
        <p:nvSpPr>
          <p:cNvPr id="3" name="Szöveg helye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a:t>Mintaszöveg szerkesztése</a:t>
            </a:r>
          </a:p>
        </p:txBody>
      </p:sp>
      <p:sp>
        <p:nvSpPr>
          <p:cNvPr id="4" name="Tartalom helye 3"/>
          <p:cNvSpPr>
            <a:spLocks noGrp="1"/>
          </p:cNvSpPr>
          <p:nvPr>
            <p:ph sz="half" idx="2"/>
          </p:nvPr>
        </p:nvSpPr>
        <p:spPr>
          <a:xfrm>
            <a:off x="839788" y="2505075"/>
            <a:ext cx="5157787" cy="3684588"/>
          </a:xfrm>
          <a:prstGeom prst="rect">
            <a:avLst/>
          </a:prstGeom>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5" name="Szöveg helye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a:t>Mintaszöveg szerkesztése</a:t>
            </a:r>
          </a:p>
        </p:txBody>
      </p:sp>
      <p:sp>
        <p:nvSpPr>
          <p:cNvPr id="6" name="Tartalom helye 5"/>
          <p:cNvSpPr>
            <a:spLocks noGrp="1"/>
          </p:cNvSpPr>
          <p:nvPr>
            <p:ph sz="quarter" idx="4"/>
          </p:nvPr>
        </p:nvSpPr>
        <p:spPr>
          <a:xfrm>
            <a:off x="6172200" y="2505075"/>
            <a:ext cx="5183188" cy="3684588"/>
          </a:xfrm>
          <a:prstGeom prst="rect">
            <a:avLst/>
          </a:prstGeom>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7" name="Dátum helye 6"/>
          <p:cNvSpPr>
            <a:spLocks noGrp="1"/>
          </p:cNvSpPr>
          <p:nvPr>
            <p:ph type="dt" sz="half" idx="10"/>
          </p:nvPr>
        </p:nvSpPr>
        <p:spPr>
          <a:xfrm>
            <a:off x="838200" y="6356350"/>
            <a:ext cx="2743200" cy="365125"/>
          </a:xfrm>
          <a:prstGeom prst="rect">
            <a:avLst/>
          </a:prstGeom>
        </p:spPr>
        <p:txBody>
          <a:bodyPr/>
          <a:lstStyle/>
          <a:p>
            <a:fld id="{8B6B3D17-F088-4597-811F-9F5A79BE2C89}" type="datetimeFigureOut">
              <a:rPr lang="hu-HU" smtClean="0"/>
              <a:t>2023. 06. 28.</a:t>
            </a:fld>
            <a:endParaRPr lang="hu-HU"/>
          </a:p>
        </p:txBody>
      </p:sp>
      <p:sp>
        <p:nvSpPr>
          <p:cNvPr id="8" name="Élőláb helye 7"/>
          <p:cNvSpPr>
            <a:spLocks noGrp="1"/>
          </p:cNvSpPr>
          <p:nvPr>
            <p:ph type="ftr" sz="quarter" idx="11"/>
          </p:nvPr>
        </p:nvSpPr>
        <p:spPr>
          <a:xfrm>
            <a:off x="4038600" y="6356350"/>
            <a:ext cx="4114800" cy="365125"/>
          </a:xfrm>
          <a:prstGeom prst="rect">
            <a:avLst/>
          </a:prstGeom>
        </p:spPr>
        <p:txBody>
          <a:bodyPr/>
          <a:lstStyle/>
          <a:p>
            <a:endParaRPr lang="hu-HU"/>
          </a:p>
        </p:txBody>
      </p:sp>
      <p:sp>
        <p:nvSpPr>
          <p:cNvPr id="9" name="Dia számának helye 8"/>
          <p:cNvSpPr>
            <a:spLocks noGrp="1"/>
          </p:cNvSpPr>
          <p:nvPr>
            <p:ph type="sldNum" sz="quarter" idx="12"/>
          </p:nvPr>
        </p:nvSpPr>
        <p:spPr>
          <a:xfrm>
            <a:off x="8610600" y="6356350"/>
            <a:ext cx="2743200" cy="365125"/>
          </a:xfrm>
          <a:prstGeom prst="rect">
            <a:avLst/>
          </a:prstGeom>
        </p:spPr>
        <p:txBody>
          <a:bodyPr/>
          <a:lstStyle/>
          <a:p>
            <a:fld id="{DDBF5F63-334D-4F6C-8A9D-1420526BD909}" type="slidenum">
              <a:rPr lang="hu-HU" smtClean="0"/>
              <a:t>‹#›</a:t>
            </a:fld>
            <a:endParaRPr lang="hu-HU"/>
          </a:p>
        </p:txBody>
      </p:sp>
    </p:spTree>
    <p:extLst>
      <p:ext uri="{BB962C8B-B14F-4D97-AF65-F5344CB8AC3E}">
        <p14:creationId xmlns:p14="http://schemas.microsoft.com/office/powerpoint/2010/main" val="17392636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Csak cím">
    <p:spTree>
      <p:nvGrpSpPr>
        <p:cNvPr id="1" name=""/>
        <p:cNvGrpSpPr/>
        <p:nvPr/>
      </p:nvGrpSpPr>
      <p:grpSpPr>
        <a:xfrm>
          <a:off x="0" y="0"/>
          <a:ext cx="0" cy="0"/>
          <a:chOff x="0" y="0"/>
          <a:chExt cx="0" cy="0"/>
        </a:xfrm>
      </p:grpSpPr>
      <p:sp>
        <p:nvSpPr>
          <p:cNvPr id="2" name="Cím 1"/>
          <p:cNvSpPr>
            <a:spLocks noGrp="1"/>
          </p:cNvSpPr>
          <p:nvPr>
            <p:ph type="title"/>
          </p:nvPr>
        </p:nvSpPr>
        <p:spPr>
          <a:xfrm>
            <a:off x="838200" y="365125"/>
            <a:ext cx="10515600" cy="1325563"/>
          </a:xfrm>
          <a:prstGeom prst="rect">
            <a:avLst/>
          </a:prstGeom>
        </p:spPr>
        <p:txBody>
          <a:bodyPr/>
          <a:lstStyle/>
          <a:p>
            <a:r>
              <a:rPr lang="hu-HU"/>
              <a:t>Mintacím szerkesztése</a:t>
            </a:r>
          </a:p>
        </p:txBody>
      </p:sp>
      <p:sp>
        <p:nvSpPr>
          <p:cNvPr id="3" name="Dátum helye 2"/>
          <p:cNvSpPr>
            <a:spLocks noGrp="1"/>
          </p:cNvSpPr>
          <p:nvPr>
            <p:ph type="dt" sz="half" idx="10"/>
          </p:nvPr>
        </p:nvSpPr>
        <p:spPr>
          <a:xfrm>
            <a:off x="838200" y="6356350"/>
            <a:ext cx="2743200" cy="365125"/>
          </a:xfrm>
          <a:prstGeom prst="rect">
            <a:avLst/>
          </a:prstGeom>
        </p:spPr>
        <p:txBody>
          <a:bodyPr/>
          <a:lstStyle/>
          <a:p>
            <a:fld id="{8B6B3D17-F088-4597-811F-9F5A79BE2C89}" type="datetimeFigureOut">
              <a:rPr lang="hu-HU" smtClean="0"/>
              <a:t>2023. 06. 28.</a:t>
            </a:fld>
            <a:endParaRPr lang="hu-HU"/>
          </a:p>
        </p:txBody>
      </p:sp>
      <p:sp>
        <p:nvSpPr>
          <p:cNvPr id="4" name="Élőláb helye 3"/>
          <p:cNvSpPr>
            <a:spLocks noGrp="1"/>
          </p:cNvSpPr>
          <p:nvPr>
            <p:ph type="ftr" sz="quarter" idx="11"/>
          </p:nvPr>
        </p:nvSpPr>
        <p:spPr>
          <a:xfrm>
            <a:off x="4038600" y="6356350"/>
            <a:ext cx="4114800" cy="365125"/>
          </a:xfrm>
          <a:prstGeom prst="rect">
            <a:avLst/>
          </a:prstGeom>
        </p:spPr>
        <p:txBody>
          <a:bodyPr/>
          <a:lstStyle/>
          <a:p>
            <a:endParaRPr lang="hu-HU"/>
          </a:p>
        </p:txBody>
      </p:sp>
      <p:sp>
        <p:nvSpPr>
          <p:cNvPr id="5" name="Dia számának helye 4"/>
          <p:cNvSpPr>
            <a:spLocks noGrp="1"/>
          </p:cNvSpPr>
          <p:nvPr>
            <p:ph type="sldNum" sz="quarter" idx="12"/>
          </p:nvPr>
        </p:nvSpPr>
        <p:spPr>
          <a:xfrm>
            <a:off x="8610600" y="6356350"/>
            <a:ext cx="2743200" cy="365125"/>
          </a:xfrm>
          <a:prstGeom prst="rect">
            <a:avLst/>
          </a:prstGeom>
        </p:spPr>
        <p:txBody>
          <a:bodyPr/>
          <a:lstStyle/>
          <a:p>
            <a:fld id="{DDBF5F63-334D-4F6C-8A9D-1420526BD909}" type="slidenum">
              <a:rPr lang="hu-HU" smtClean="0"/>
              <a:t>‹#›</a:t>
            </a:fld>
            <a:endParaRPr lang="hu-HU"/>
          </a:p>
        </p:txBody>
      </p:sp>
    </p:spTree>
    <p:extLst>
      <p:ext uri="{BB962C8B-B14F-4D97-AF65-F5344CB8AC3E}">
        <p14:creationId xmlns:p14="http://schemas.microsoft.com/office/powerpoint/2010/main" val="266090380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Üres">
    <p:spTree>
      <p:nvGrpSpPr>
        <p:cNvPr id="1" name=""/>
        <p:cNvGrpSpPr/>
        <p:nvPr/>
      </p:nvGrpSpPr>
      <p:grpSpPr>
        <a:xfrm>
          <a:off x="0" y="0"/>
          <a:ext cx="0" cy="0"/>
          <a:chOff x="0" y="0"/>
          <a:chExt cx="0" cy="0"/>
        </a:xfrm>
      </p:grpSpPr>
      <p:sp>
        <p:nvSpPr>
          <p:cNvPr id="2" name="Dátum helye 1"/>
          <p:cNvSpPr>
            <a:spLocks noGrp="1"/>
          </p:cNvSpPr>
          <p:nvPr>
            <p:ph type="dt" sz="half" idx="10"/>
          </p:nvPr>
        </p:nvSpPr>
        <p:spPr>
          <a:xfrm>
            <a:off x="838200" y="6356350"/>
            <a:ext cx="2743200" cy="365125"/>
          </a:xfrm>
          <a:prstGeom prst="rect">
            <a:avLst/>
          </a:prstGeom>
        </p:spPr>
        <p:txBody>
          <a:bodyPr/>
          <a:lstStyle/>
          <a:p>
            <a:fld id="{8B6B3D17-F088-4597-811F-9F5A79BE2C89}" type="datetimeFigureOut">
              <a:rPr lang="hu-HU" smtClean="0"/>
              <a:t>2023. 06. 28.</a:t>
            </a:fld>
            <a:endParaRPr lang="hu-HU"/>
          </a:p>
        </p:txBody>
      </p:sp>
      <p:sp>
        <p:nvSpPr>
          <p:cNvPr id="3" name="Élőláb helye 2"/>
          <p:cNvSpPr>
            <a:spLocks noGrp="1"/>
          </p:cNvSpPr>
          <p:nvPr>
            <p:ph type="ftr" sz="quarter" idx="11"/>
          </p:nvPr>
        </p:nvSpPr>
        <p:spPr>
          <a:xfrm>
            <a:off x="4038600" y="6356350"/>
            <a:ext cx="4114800" cy="365125"/>
          </a:xfrm>
          <a:prstGeom prst="rect">
            <a:avLst/>
          </a:prstGeom>
        </p:spPr>
        <p:txBody>
          <a:bodyPr/>
          <a:lstStyle/>
          <a:p>
            <a:endParaRPr lang="hu-HU"/>
          </a:p>
        </p:txBody>
      </p:sp>
      <p:sp>
        <p:nvSpPr>
          <p:cNvPr id="4" name="Dia számának helye 3"/>
          <p:cNvSpPr>
            <a:spLocks noGrp="1"/>
          </p:cNvSpPr>
          <p:nvPr>
            <p:ph type="sldNum" sz="quarter" idx="12"/>
          </p:nvPr>
        </p:nvSpPr>
        <p:spPr>
          <a:xfrm>
            <a:off x="8610600" y="6356350"/>
            <a:ext cx="2743200" cy="365125"/>
          </a:xfrm>
          <a:prstGeom prst="rect">
            <a:avLst/>
          </a:prstGeom>
        </p:spPr>
        <p:txBody>
          <a:bodyPr/>
          <a:lstStyle/>
          <a:p>
            <a:fld id="{DDBF5F63-334D-4F6C-8A9D-1420526BD909}" type="slidenum">
              <a:rPr lang="hu-HU" smtClean="0"/>
              <a:t>‹#›</a:t>
            </a:fld>
            <a:endParaRPr lang="hu-HU"/>
          </a:p>
        </p:txBody>
      </p:sp>
    </p:spTree>
    <p:extLst>
      <p:ext uri="{BB962C8B-B14F-4D97-AF65-F5344CB8AC3E}">
        <p14:creationId xmlns:p14="http://schemas.microsoft.com/office/powerpoint/2010/main" val="39634877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Tartalomrész képaláírással">
    <p:spTree>
      <p:nvGrpSpPr>
        <p:cNvPr id="1" name=""/>
        <p:cNvGrpSpPr/>
        <p:nvPr/>
      </p:nvGrpSpPr>
      <p:grpSpPr>
        <a:xfrm>
          <a:off x="0" y="0"/>
          <a:ext cx="0" cy="0"/>
          <a:chOff x="0" y="0"/>
          <a:chExt cx="0" cy="0"/>
        </a:xfrm>
      </p:grpSpPr>
      <p:sp>
        <p:nvSpPr>
          <p:cNvPr id="2" name="Cím 1"/>
          <p:cNvSpPr>
            <a:spLocks noGrp="1"/>
          </p:cNvSpPr>
          <p:nvPr>
            <p:ph type="title"/>
          </p:nvPr>
        </p:nvSpPr>
        <p:spPr>
          <a:xfrm>
            <a:off x="839788" y="457200"/>
            <a:ext cx="3932237" cy="1600200"/>
          </a:xfrm>
          <a:prstGeom prst="rect">
            <a:avLst/>
          </a:prstGeom>
        </p:spPr>
        <p:txBody>
          <a:bodyPr anchor="b"/>
          <a:lstStyle>
            <a:lvl1pPr>
              <a:defRPr sz="3200"/>
            </a:lvl1pPr>
          </a:lstStyle>
          <a:p>
            <a:r>
              <a:rPr lang="hu-HU"/>
              <a:t>Mintacím szerkesztése</a:t>
            </a:r>
          </a:p>
        </p:txBody>
      </p:sp>
      <p:sp>
        <p:nvSpPr>
          <p:cNvPr id="3" name="Tartalom helye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4" name="Szöveg helye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u-HU"/>
              <a:t>Mintaszöveg szerkesztése</a:t>
            </a:r>
          </a:p>
        </p:txBody>
      </p:sp>
      <p:sp>
        <p:nvSpPr>
          <p:cNvPr id="5" name="Dátum helye 4"/>
          <p:cNvSpPr>
            <a:spLocks noGrp="1"/>
          </p:cNvSpPr>
          <p:nvPr>
            <p:ph type="dt" sz="half" idx="10"/>
          </p:nvPr>
        </p:nvSpPr>
        <p:spPr>
          <a:xfrm>
            <a:off x="838200" y="6356350"/>
            <a:ext cx="2743200" cy="365125"/>
          </a:xfrm>
          <a:prstGeom prst="rect">
            <a:avLst/>
          </a:prstGeom>
        </p:spPr>
        <p:txBody>
          <a:bodyPr/>
          <a:lstStyle/>
          <a:p>
            <a:fld id="{8B6B3D17-F088-4597-811F-9F5A79BE2C89}" type="datetimeFigureOut">
              <a:rPr lang="hu-HU" smtClean="0"/>
              <a:t>2023. 06. 28.</a:t>
            </a:fld>
            <a:endParaRPr lang="hu-HU"/>
          </a:p>
        </p:txBody>
      </p:sp>
      <p:sp>
        <p:nvSpPr>
          <p:cNvPr id="6" name="Élőláb helye 5"/>
          <p:cNvSpPr>
            <a:spLocks noGrp="1"/>
          </p:cNvSpPr>
          <p:nvPr>
            <p:ph type="ftr" sz="quarter" idx="11"/>
          </p:nvPr>
        </p:nvSpPr>
        <p:spPr>
          <a:xfrm>
            <a:off x="4038600" y="6356350"/>
            <a:ext cx="4114800" cy="365125"/>
          </a:xfrm>
          <a:prstGeom prst="rect">
            <a:avLst/>
          </a:prstGeom>
        </p:spPr>
        <p:txBody>
          <a:bodyPr/>
          <a:lstStyle/>
          <a:p>
            <a:endParaRPr lang="hu-HU"/>
          </a:p>
        </p:txBody>
      </p:sp>
      <p:sp>
        <p:nvSpPr>
          <p:cNvPr id="7" name="Dia számának helye 6"/>
          <p:cNvSpPr>
            <a:spLocks noGrp="1"/>
          </p:cNvSpPr>
          <p:nvPr>
            <p:ph type="sldNum" sz="quarter" idx="12"/>
          </p:nvPr>
        </p:nvSpPr>
        <p:spPr>
          <a:xfrm>
            <a:off x="8610600" y="6356350"/>
            <a:ext cx="2743200" cy="365125"/>
          </a:xfrm>
          <a:prstGeom prst="rect">
            <a:avLst/>
          </a:prstGeom>
        </p:spPr>
        <p:txBody>
          <a:bodyPr/>
          <a:lstStyle/>
          <a:p>
            <a:fld id="{DDBF5F63-334D-4F6C-8A9D-1420526BD909}" type="slidenum">
              <a:rPr lang="hu-HU" smtClean="0"/>
              <a:t>‹#›</a:t>
            </a:fld>
            <a:endParaRPr lang="hu-HU"/>
          </a:p>
        </p:txBody>
      </p:sp>
    </p:spTree>
    <p:extLst>
      <p:ext uri="{BB962C8B-B14F-4D97-AF65-F5344CB8AC3E}">
        <p14:creationId xmlns:p14="http://schemas.microsoft.com/office/powerpoint/2010/main" val="143713944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Kép képaláírással">
    <p:spTree>
      <p:nvGrpSpPr>
        <p:cNvPr id="1" name=""/>
        <p:cNvGrpSpPr/>
        <p:nvPr/>
      </p:nvGrpSpPr>
      <p:grpSpPr>
        <a:xfrm>
          <a:off x="0" y="0"/>
          <a:ext cx="0" cy="0"/>
          <a:chOff x="0" y="0"/>
          <a:chExt cx="0" cy="0"/>
        </a:xfrm>
      </p:grpSpPr>
      <p:sp>
        <p:nvSpPr>
          <p:cNvPr id="2" name="Cím 1"/>
          <p:cNvSpPr>
            <a:spLocks noGrp="1"/>
          </p:cNvSpPr>
          <p:nvPr>
            <p:ph type="title"/>
          </p:nvPr>
        </p:nvSpPr>
        <p:spPr>
          <a:xfrm>
            <a:off x="839788" y="457200"/>
            <a:ext cx="3932237" cy="1600200"/>
          </a:xfrm>
          <a:prstGeom prst="rect">
            <a:avLst/>
          </a:prstGeom>
        </p:spPr>
        <p:txBody>
          <a:bodyPr anchor="b"/>
          <a:lstStyle>
            <a:lvl1pPr>
              <a:defRPr sz="3200"/>
            </a:lvl1pPr>
          </a:lstStyle>
          <a:p>
            <a:r>
              <a:rPr lang="hu-HU"/>
              <a:t>Mintacím szerkesztése</a:t>
            </a:r>
          </a:p>
        </p:txBody>
      </p:sp>
      <p:sp>
        <p:nvSpPr>
          <p:cNvPr id="3" name="Kép helye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u-HU"/>
          </a:p>
        </p:txBody>
      </p:sp>
      <p:sp>
        <p:nvSpPr>
          <p:cNvPr id="4" name="Szöveg helye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u-HU"/>
              <a:t>Mintaszöveg szerkesztése</a:t>
            </a:r>
          </a:p>
        </p:txBody>
      </p:sp>
      <p:sp>
        <p:nvSpPr>
          <p:cNvPr id="5" name="Dátum helye 4"/>
          <p:cNvSpPr>
            <a:spLocks noGrp="1"/>
          </p:cNvSpPr>
          <p:nvPr>
            <p:ph type="dt" sz="half" idx="10"/>
          </p:nvPr>
        </p:nvSpPr>
        <p:spPr>
          <a:xfrm>
            <a:off x="838200" y="6356350"/>
            <a:ext cx="2743200" cy="365125"/>
          </a:xfrm>
          <a:prstGeom prst="rect">
            <a:avLst/>
          </a:prstGeom>
        </p:spPr>
        <p:txBody>
          <a:bodyPr/>
          <a:lstStyle/>
          <a:p>
            <a:fld id="{8B6B3D17-F088-4597-811F-9F5A79BE2C89}" type="datetimeFigureOut">
              <a:rPr lang="hu-HU" smtClean="0"/>
              <a:t>2023. 06. 28.</a:t>
            </a:fld>
            <a:endParaRPr lang="hu-HU"/>
          </a:p>
        </p:txBody>
      </p:sp>
      <p:sp>
        <p:nvSpPr>
          <p:cNvPr id="6" name="Élőláb helye 5"/>
          <p:cNvSpPr>
            <a:spLocks noGrp="1"/>
          </p:cNvSpPr>
          <p:nvPr>
            <p:ph type="ftr" sz="quarter" idx="11"/>
          </p:nvPr>
        </p:nvSpPr>
        <p:spPr>
          <a:xfrm>
            <a:off x="4038600" y="6356350"/>
            <a:ext cx="4114800" cy="365125"/>
          </a:xfrm>
          <a:prstGeom prst="rect">
            <a:avLst/>
          </a:prstGeom>
        </p:spPr>
        <p:txBody>
          <a:bodyPr/>
          <a:lstStyle/>
          <a:p>
            <a:endParaRPr lang="hu-HU"/>
          </a:p>
        </p:txBody>
      </p:sp>
      <p:sp>
        <p:nvSpPr>
          <p:cNvPr id="7" name="Dia számának helye 6"/>
          <p:cNvSpPr>
            <a:spLocks noGrp="1"/>
          </p:cNvSpPr>
          <p:nvPr>
            <p:ph type="sldNum" sz="quarter" idx="12"/>
          </p:nvPr>
        </p:nvSpPr>
        <p:spPr>
          <a:xfrm>
            <a:off x="8610600" y="6356350"/>
            <a:ext cx="2743200" cy="365125"/>
          </a:xfrm>
          <a:prstGeom prst="rect">
            <a:avLst/>
          </a:prstGeom>
        </p:spPr>
        <p:txBody>
          <a:bodyPr/>
          <a:lstStyle/>
          <a:p>
            <a:fld id="{DDBF5F63-334D-4F6C-8A9D-1420526BD909}" type="slidenum">
              <a:rPr lang="hu-HU" smtClean="0"/>
              <a:t>‹#›</a:t>
            </a:fld>
            <a:endParaRPr lang="hu-HU"/>
          </a:p>
        </p:txBody>
      </p:sp>
    </p:spTree>
    <p:extLst>
      <p:ext uri="{BB962C8B-B14F-4D97-AF65-F5344CB8AC3E}">
        <p14:creationId xmlns:p14="http://schemas.microsoft.com/office/powerpoint/2010/main" val="137347012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Cím és függőleges szöveg">
    <p:spTree>
      <p:nvGrpSpPr>
        <p:cNvPr id="1" name=""/>
        <p:cNvGrpSpPr/>
        <p:nvPr/>
      </p:nvGrpSpPr>
      <p:grpSpPr>
        <a:xfrm>
          <a:off x="0" y="0"/>
          <a:ext cx="0" cy="0"/>
          <a:chOff x="0" y="0"/>
          <a:chExt cx="0" cy="0"/>
        </a:xfrm>
      </p:grpSpPr>
      <p:sp>
        <p:nvSpPr>
          <p:cNvPr id="2" name="Cím 1"/>
          <p:cNvSpPr>
            <a:spLocks noGrp="1"/>
          </p:cNvSpPr>
          <p:nvPr>
            <p:ph type="title"/>
          </p:nvPr>
        </p:nvSpPr>
        <p:spPr>
          <a:xfrm>
            <a:off x="838200" y="365125"/>
            <a:ext cx="10515600" cy="1325563"/>
          </a:xfrm>
          <a:prstGeom prst="rect">
            <a:avLst/>
          </a:prstGeom>
        </p:spPr>
        <p:txBody>
          <a:bodyPr/>
          <a:lstStyle/>
          <a:p>
            <a:r>
              <a:rPr lang="hu-HU"/>
              <a:t>Mintacím szerkesztése</a:t>
            </a:r>
          </a:p>
        </p:txBody>
      </p:sp>
      <p:sp>
        <p:nvSpPr>
          <p:cNvPr id="3" name="Függőleges szöveg helye 2"/>
          <p:cNvSpPr>
            <a:spLocks noGrp="1"/>
          </p:cNvSpPr>
          <p:nvPr>
            <p:ph type="body" orient="vert" idx="1"/>
          </p:nvPr>
        </p:nvSpPr>
        <p:spPr>
          <a:xfrm>
            <a:off x="838200" y="1825625"/>
            <a:ext cx="10515600" cy="4351338"/>
          </a:xfrm>
          <a:prstGeom prst="rect">
            <a:avLst/>
          </a:prstGeom>
        </p:spPr>
        <p:txBody>
          <a:bodyPr vert="eaVert"/>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4" name="Dátum helye 3"/>
          <p:cNvSpPr>
            <a:spLocks noGrp="1"/>
          </p:cNvSpPr>
          <p:nvPr>
            <p:ph type="dt" sz="half" idx="10"/>
          </p:nvPr>
        </p:nvSpPr>
        <p:spPr>
          <a:xfrm>
            <a:off x="838200" y="6356350"/>
            <a:ext cx="2743200" cy="365125"/>
          </a:xfrm>
          <a:prstGeom prst="rect">
            <a:avLst/>
          </a:prstGeom>
        </p:spPr>
        <p:txBody>
          <a:bodyPr/>
          <a:lstStyle/>
          <a:p>
            <a:fld id="{8B6B3D17-F088-4597-811F-9F5A79BE2C89}" type="datetimeFigureOut">
              <a:rPr lang="hu-HU" smtClean="0"/>
              <a:t>2023. 06. 28.</a:t>
            </a:fld>
            <a:endParaRPr lang="hu-HU"/>
          </a:p>
        </p:txBody>
      </p:sp>
      <p:sp>
        <p:nvSpPr>
          <p:cNvPr id="5" name="Élőláb helye 4"/>
          <p:cNvSpPr>
            <a:spLocks noGrp="1"/>
          </p:cNvSpPr>
          <p:nvPr>
            <p:ph type="ftr" sz="quarter" idx="11"/>
          </p:nvPr>
        </p:nvSpPr>
        <p:spPr>
          <a:xfrm>
            <a:off x="4038600" y="6356350"/>
            <a:ext cx="4114800" cy="365125"/>
          </a:xfrm>
          <a:prstGeom prst="rect">
            <a:avLst/>
          </a:prstGeom>
        </p:spPr>
        <p:txBody>
          <a:bodyPr/>
          <a:lstStyle/>
          <a:p>
            <a:endParaRPr lang="hu-HU"/>
          </a:p>
        </p:txBody>
      </p:sp>
      <p:sp>
        <p:nvSpPr>
          <p:cNvPr id="6" name="Dia számának helye 5"/>
          <p:cNvSpPr>
            <a:spLocks noGrp="1"/>
          </p:cNvSpPr>
          <p:nvPr>
            <p:ph type="sldNum" sz="quarter" idx="12"/>
          </p:nvPr>
        </p:nvSpPr>
        <p:spPr>
          <a:xfrm>
            <a:off x="8610600" y="6356350"/>
            <a:ext cx="2743200" cy="365125"/>
          </a:xfrm>
          <a:prstGeom prst="rect">
            <a:avLst/>
          </a:prstGeom>
        </p:spPr>
        <p:txBody>
          <a:bodyPr/>
          <a:lstStyle/>
          <a:p>
            <a:fld id="{DDBF5F63-334D-4F6C-8A9D-1420526BD909}" type="slidenum">
              <a:rPr lang="hu-HU" smtClean="0"/>
              <a:t>‹#›</a:t>
            </a:fld>
            <a:endParaRPr lang="hu-HU"/>
          </a:p>
        </p:txBody>
      </p:sp>
    </p:spTree>
    <p:extLst>
      <p:ext uri="{BB962C8B-B14F-4D97-AF65-F5344CB8AC3E}">
        <p14:creationId xmlns:p14="http://schemas.microsoft.com/office/powerpoint/2010/main" val="237437904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Függőleges cím és szöveg">
    <p:spTree>
      <p:nvGrpSpPr>
        <p:cNvPr id="1" name=""/>
        <p:cNvGrpSpPr/>
        <p:nvPr/>
      </p:nvGrpSpPr>
      <p:grpSpPr>
        <a:xfrm>
          <a:off x="0" y="0"/>
          <a:ext cx="0" cy="0"/>
          <a:chOff x="0" y="0"/>
          <a:chExt cx="0" cy="0"/>
        </a:xfrm>
      </p:grpSpPr>
      <p:sp>
        <p:nvSpPr>
          <p:cNvPr id="2" name="Függőleges cím 1"/>
          <p:cNvSpPr>
            <a:spLocks noGrp="1"/>
          </p:cNvSpPr>
          <p:nvPr>
            <p:ph type="title" orient="vert"/>
          </p:nvPr>
        </p:nvSpPr>
        <p:spPr>
          <a:xfrm>
            <a:off x="8724900" y="365125"/>
            <a:ext cx="2628900" cy="5811838"/>
          </a:xfrm>
          <a:prstGeom prst="rect">
            <a:avLst/>
          </a:prstGeom>
        </p:spPr>
        <p:txBody>
          <a:bodyPr vert="eaVert"/>
          <a:lstStyle/>
          <a:p>
            <a:r>
              <a:rPr lang="hu-HU"/>
              <a:t>Mintacím szerkesztése</a:t>
            </a:r>
          </a:p>
        </p:txBody>
      </p:sp>
      <p:sp>
        <p:nvSpPr>
          <p:cNvPr id="3" name="Függőleges szöveg helye 2"/>
          <p:cNvSpPr>
            <a:spLocks noGrp="1"/>
          </p:cNvSpPr>
          <p:nvPr>
            <p:ph type="body" orient="vert" idx="1"/>
          </p:nvPr>
        </p:nvSpPr>
        <p:spPr>
          <a:xfrm>
            <a:off x="838200" y="365125"/>
            <a:ext cx="7734300" cy="5811838"/>
          </a:xfrm>
          <a:prstGeom prst="rect">
            <a:avLst/>
          </a:prstGeom>
        </p:spPr>
        <p:txBody>
          <a:bodyPr vert="eaVert"/>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4" name="Dátum helye 3"/>
          <p:cNvSpPr>
            <a:spLocks noGrp="1"/>
          </p:cNvSpPr>
          <p:nvPr>
            <p:ph type="dt" sz="half" idx="10"/>
          </p:nvPr>
        </p:nvSpPr>
        <p:spPr>
          <a:xfrm>
            <a:off x="838200" y="6356350"/>
            <a:ext cx="2743200" cy="365125"/>
          </a:xfrm>
          <a:prstGeom prst="rect">
            <a:avLst/>
          </a:prstGeom>
        </p:spPr>
        <p:txBody>
          <a:bodyPr/>
          <a:lstStyle/>
          <a:p>
            <a:fld id="{8B6B3D17-F088-4597-811F-9F5A79BE2C89}" type="datetimeFigureOut">
              <a:rPr lang="hu-HU" smtClean="0"/>
              <a:t>2023. 06. 28.</a:t>
            </a:fld>
            <a:endParaRPr lang="hu-HU"/>
          </a:p>
        </p:txBody>
      </p:sp>
      <p:sp>
        <p:nvSpPr>
          <p:cNvPr id="5" name="Élőláb helye 4"/>
          <p:cNvSpPr>
            <a:spLocks noGrp="1"/>
          </p:cNvSpPr>
          <p:nvPr>
            <p:ph type="ftr" sz="quarter" idx="11"/>
          </p:nvPr>
        </p:nvSpPr>
        <p:spPr>
          <a:xfrm>
            <a:off x="4038600" y="6356350"/>
            <a:ext cx="4114800" cy="365125"/>
          </a:xfrm>
          <a:prstGeom prst="rect">
            <a:avLst/>
          </a:prstGeom>
        </p:spPr>
        <p:txBody>
          <a:bodyPr/>
          <a:lstStyle/>
          <a:p>
            <a:endParaRPr lang="hu-HU"/>
          </a:p>
        </p:txBody>
      </p:sp>
      <p:sp>
        <p:nvSpPr>
          <p:cNvPr id="6" name="Dia számának helye 5"/>
          <p:cNvSpPr>
            <a:spLocks noGrp="1"/>
          </p:cNvSpPr>
          <p:nvPr>
            <p:ph type="sldNum" sz="quarter" idx="12"/>
          </p:nvPr>
        </p:nvSpPr>
        <p:spPr>
          <a:xfrm>
            <a:off x="8610600" y="6356350"/>
            <a:ext cx="2743200" cy="365125"/>
          </a:xfrm>
          <a:prstGeom prst="rect">
            <a:avLst/>
          </a:prstGeom>
        </p:spPr>
        <p:txBody>
          <a:bodyPr/>
          <a:lstStyle/>
          <a:p>
            <a:fld id="{DDBF5F63-334D-4F6C-8A9D-1420526BD909}" type="slidenum">
              <a:rPr lang="hu-HU" smtClean="0"/>
              <a:t>‹#›</a:t>
            </a:fld>
            <a:endParaRPr lang="hu-HU"/>
          </a:p>
        </p:txBody>
      </p:sp>
    </p:spTree>
    <p:extLst>
      <p:ext uri="{BB962C8B-B14F-4D97-AF65-F5344CB8AC3E}">
        <p14:creationId xmlns:p14="http://schemas.microsoft.com/office/powerpoint/2010/main" val="35179410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2.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tiff"/><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theme" Target="../theme/theme2.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5" name="Kép 4"/>
          <p:cNvPicPr>
            <a:picLocks noChangeAspect="1"/>
          </p:cNvPicPr>
          <p:nvPr userDrawn="1"/>
        </p:nvPicPr>
        <p:blipFill rotWithShape="1">
          <a:blip r:embed="rId17" cstate="print">
            <a:extLst>
              <a:ext uri="{28A0092B-C50C-407E-A947-70E740481C1C}">
                <a14:useLocalDpi xmlns:a14="http://schemas.microsoft.com/office/drawing/2010/main" val="0"/>
              </a:ext>
            </a:extLst>
          </a:blip>
          <a:srcRect l="37312" r="11217" b="39862"/>
          <a:stretch/>
        </p:blipFill>
        <p:spPr>
          <a:xfrm>
            <a:off x="8581292" y="5884130"/>
            <a:ext cx="3610708" cy="987937"/>
          </a:xfrm>
          <a:prstGeom prst="rect">
            <a:avLst/>
          </a:prstGeom>
        </p:spPr>
      </p:pic>
      <p:pic>
        <p:nvPicPr>
          <p:cNvPr id="6" name="Kép 5"/>
          <p:cNvPicPr>
            <a:picLocks noChangeAspect="1"/>
          </p:cNvPicPr>
          <p:nvPr userDrawn="1"/>
        </p:nvPicPr>
        <p:blipFill>
          <a:blip r:embed="rId18">
            <a:extLst>
              <a:ext uri="{28A0092B-C50C-407E-A947-70E740481C1C}">
                <a14:useLocalDpi xmlns:a14="http://schemas.microsoft.com/office/drawing/2010/main" val="0"/>
              </a:ext>
            </a:extLst>
          </a:blip>
          <a:stretch>
            <a:fillRect/>
          </a:stretch>
        </p:blipFill>
        <p:spPr>
          <a:xfrm>
            <a:off x="-14068" y="-28137"/>
            <a:ext cx="5901274" cy="1779663"/>
          </a:xfrm>
          <a:prstGeom prst="rect">
            <a:avLst/>
          </a:prstGeom>
        </p:spPr>
      </p:pic>
    </p:spTree>
    <p:extLst>
      <p:ext uri="{BB962C8B-B14F-4D97-AF65-F5344CB8AC3E}">
        <p14:creationId xmlns:p14="http://schemas.microsoft.com/office/powerpoint/2010/main" val="287532155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Lst>
  <p:hf sldNum="0" hdr="0" dt="0"/>
  <p:txStyles>
    <p:titleStyle>
      <a:lvl1pPr algn="ctr" defTabSz="914400" rtl="0" eaLnBrk="1" latinLnBrk="0" hangingPunct="1">
        <a:spcBef>
          <a:spcPct val="0"/>
        </a:spcBef>
        <a:buNone/>
        <a:defRPr sz="4400" b="1" kern="1200">
          <a:solidFill>
            <a:srgbClr val="73B738"/>
          </a:solidFill>
          <a:latin typeface="Montserrat" pitchFamily="2" charset="-18"/>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ontserrat" pitchFamily="2" charset="-18"/>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ontserrat" pitchFamily="2" charset="-18"/>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ontserrat" pitchFamily="2" charset="-18"/>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ontserrat" pitchFamily="2" charset="-18"/>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ontserrat" pitchFamily="2" charset="-18"/>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hu-H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06137025"/>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u-H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8" Type="http://schemas.openxmlformats.org/officeDocument/2006/relationships/image" Target="../media/image12.gif"/><Relationship Id="rId13" Type="http://schemas.openxmlformats.org/officeDocument/2006/relationships/image" Target="../media/image17.png"/><Relationship Id="rId3" Type="http://schemas.openxmlformats.org/officeDocument/2006/relationships/image" Target="../media/image7.svg"/><Relationship Id="rId7" Type="http://schemas.openxmlformats.org/officeDocument/2006/relationships/image" Target="../media/image11.svg"/><Relationship Id="rId12" Type="http://schemas.openxmlformats.org/officeDocument/2006/relationships/image" Target="../media/image16.svg"/><Relationship Id="rId2" Type="http://schemas.openxmlformats.org/officeDocument/2006/relationships/image" Target="../media/image6.png"/><Relationship Id="rId16" Type="http://schemas.openxmlformats.org/officeDocument/2006/relationships/image" Target="../media/image20.svg"/><Relationship Id="rId1" Type="http://schemas.openxmlformats.org/officeDocument/2006/relationships/slideLayout" Target="../slideLayouts/slideLayout6.xml"/><Relationship Id="rId6" Type="http://schemas.openxmlformats.org/officeDocument/2006/relationships/image" Target="../media/image10.png"/><Relationship Id="rId11" Type="http://schemas.openxmlformats.org/officeDocument/2006/relationships/image" Target="../media/image15.png"/><Relationship Id="rId5" Type="http://schemas.openxmlformats.org/officeDocument/2006/relationships/image" Target="../media/image9.svg"/><Relationship Id="rId15" Type="http://schemas.openxmlformats.org/officeDocument/2006/relationships/image" Target="../media/image19.png"/><Relationship Id="rId10" Type="http://schemas.openxmlformats.org/officeDocument/2006/relationships/image" Target="../media/image14.svg"/><Relationship Id="rId4" Type="http://schemas.openxmlformats.org/officeDocument/2006/relationships/image" Target="../media/image8.png"/><Relationship Id="rId9" Type="http://schemas.openxmlformats.org/officeDocument/2006/relationships/image" Target="../media/image13.png"/><Relationship Id="rId14" Type="http://schemas.openxmlformats.org/officeDocument/2006/relationships/image" Target="../media/image18.svg"/></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openxmlformats.org/officeDocument/2006/relationships/image" Target="../media/image25.png"/></Relationships>
</file>

<file path=ppt/slides/_rels/slide1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églalap 4">
            <a:extLst>
              <a:ext uri="{FF2B5EF4-FFF2-40B4-BE49-F238E27FC236}">
                <a16:creationId xmlns:a16="http://schemas.microsoft.com/office/drawing/2014/main" id="{8C8F7AB3-C59B-BF8E-F8E4-C473CF6CBF8B}"/>
              </a:ext>
            </a:extLst>
          </p:cNvPr>
          <p:cNvSpPr/>
          <p:nvPr/>
        </p:nvSpPr>
        <p:spPr>
          <a:xfrm>
            <a:off x="-56272" y="-126612"/>
            <a:ext cx="12332677" cy="597877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dirty="0"/>
          </a:p>
        </p:txBody>
      </p:sp>
      <p:sp>
        <p:nvSpPr>
          <p:cNvPr id="2" name="Cím 1"/>
          <p:cNvSpPr>
            <a:spLocks noGrp="1"/>
          </p:cNvSpPr>
          <p:nvPr>
            <p:ph type="title"/>
          </p:nvPr>
        </p:nvSpPr>
        <p:spPr>
          <a:xfrm>
            <a:off x="0" y="1264690"/>
            <a:ext cx="12192000" cy="1337829"/>
          </a:xfrm>
          <a:ln>
            <a:noFill/>
          </a:ln>
        </p:spPr>
        <p:txBody>
          <a:bodyPr>
            <a:noAutofit/>
          </a:bodyPr>
          <a:lstStyle/>
          <a:p>
            <a:pPr algn="ctr"/>
            <a:r>
              <a:rPr lang="hu-HU" sz="4200" cap="none" dirty="0">
                <a:ln w="0">
                  <a:noFill/>
                </a:ln>
                <a:solidFill>
                  <a:schemeClr val="bg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TÁRSADALMI INNOVÁCIÓS </a:t>
            </a:r>
            <a:br>
              <a:rPr lang="hu-HU" sz="4200" cap="none" dirty="0">
                <a:ln w="0">
                  <a:noFill/>
                </a:ln>
                <a:solidFill>
                  <a:schemeClr val="bg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br>
            <a:r>
              <a:rPr lang="hu-HU" sz="4200" cap="none" dirty="0">
                <a:ln w="0">
                  <a:noFill/>
                </a:ln>
                <a:solidFill>
                  <a:schemeClr val="bg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NEMZETI LABORATÓRIUM (TINLAB)</a:t>
            </a:r>
            <a:endParaRPr lang="hu-HU" sz="4200" b="0" cap="none" dirty="0">
              <a:ln w="0">
                <a:noFill/>
              </a:ln>
              <a:solidFill>
                <a:schemeClr val="bg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p:txBody>
      </p:sp>
      <p:sp>
        <p:nvSpPr>
          <p:cNvPr id="3" name="Cím 1">
            <a:extLst>
              <a:ext uri="{FF2B5EF4-FFF2-40B4-BE49-F238E27FC236}">
                <a16:creationId xmlns:a16="http://schemas.microsoft.com/office/drawing/2014/main" id="{891445EE-A6C0-1C1F-A451-DF17A2909DA4}"/>
              </a:ext>
            </a:extLst>
          </p:cNvPr>
          <p:cNvSpPr txBox="1">
            <a:spLocks/>
          </p:cNvSpPr>
          <p:nvPr/>
        </p:nvSpPr>
        <p:spPr>
          <a:xfrm>
            <a:off x="405413" y="3869741"/>
            <a:ext cx="11381173" cy="1049880"/>
          </a:xfrm>
          <a:prstGeom prst="rect">
            <a:avLst/>
          </a:prstGeom>
        </p:spPr>
        <p:txBody>
          <a:bodyPr anchor="t">
            <a:normAutofit fontScale="97500"/>
          </a:bodyPr>
          <a:lstStyle>
            <a:lvl1pPr algn="l" defTabSz="914400" rtl="0" eaLnBrk="1" latinLnBrk="0" hangingPunct="1">
              <a:spcBef>
                <a:spcPct val="0"/>
              </a:spcBef>
              <a:buNone/>
              <a:defRPr sz="4000" b="1" kern="1200" cap="all">
                <a:solidFill>
                  <a:srgbClr val="73B738"/>
                </a:solidFill>
                <a:latin typeface="Montserrat" pitchFamily="2" charset="-18"/>
                <a:ea typeface="+mj-ea"/>
                <a:cs typeface="+mj-cs"/>
              </a:defRPr>
            </a:lvl1pPr>
          </a:lstStyle>
          <a:p>
            <a:pPr algn="ctr"/>
            <a:r>
              <a:rPr lang="hu-HU" sz="2800" dirty="0">
                <a:latin typeface="Arial" panose="020B0604020202020204" pitchFamily="34" charset="0"/>
                <a:cs typeface="Arial" panose="020B0604020202020204" pitchFamily="34" charset="0"/>
              </a:rPr>
              <a:t>2023. Július 3.</a:t>
            </a:r>
          </a:p>
        </p:txBody>
      </p:sp>
      <p:sp>
        <p:nvSpPr>
          <p:cNvPr id="6" name="Cím 1">
            <a:extLst>
              <a:ext uri="{FF2B5EF4-FFF2-40B4-BE49-F238E27FC236}">
                <a16:creationId xmlns:a16="http://schemas.microsoft.com/office/drawing/2014/main" id="{5D6F6AB2-42B8-AA05-E54D-2647A406706C}"/>
              </a:ext>
            </a:extLst>
          </p:cNvPr>
          <p:cNvSpPr txBox="1">
            <a:spLocks/>
          </p:cNvSpPr>
          <p:nvPr/>
        </p:nvSpPr>
        <p:spPr>
          <a:xfrm>
            <a:off x="0" y="3233144"/>
            <a:ext cx="12192000" cy="3407808"/>
          </a:xfrm>
          <a:prstGeom prst="rect">
            <a:avLst/>
          </a:prstGeom>
          <a:ln>
            <a:noFill/>
          </a:ln>
        </p:spPr>
        <p:txBody>
          <a:bodyPr anchor="t">
            <a:normAutofit/>
          </a:bodyPr>
          <a:lstStyle>
            <a:lvl1pPr algn="l" defTabSz="914400" rtl="0" eaLnBrk="1" latinLnBrk="0" hangingPunct="1">
              <a:spcBef>
                <a:spcPct val="0"/>
              </a:spcBef>
              <a:buNone/>
              <a:defRPr sz="4000" b="1" kern="1200" cap="all">
                <a:solidFill>
                  <a:srgbClr val="73B738"/>
                </a:solidFill>
                <a:latin typeface="Montserrat" pitchFamily="2" charset="-18"/>
                <a:ea typeface="+mj-ea"/>
                <a:cs typeface="+mj-cs"/>
              </a:defRPr>
            </a:lvl1pPr>
          </a:lstStyle>
          <a:p>
            <a:pPr algn="ctr"/>
            <a:endParaRPr lang="hu-HU" b="0" cap="none" dirty="0">
              <a:ln w="0">
                <a:noFill/>
              </a:ln>
              <a:solidFill>
                <a:schemeClr val="bg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p:txBody>
      </p:sp>
      <p:cxnSp>
        <p:nvCxnSpPr>
          <p:cNvPr id="9" name="Egyenes összekötő 8">
            <a:extLst>
              <a:ext uri="{FF2B5EF4-FFF2-40B4-BE49-F238E27FC236}">
                <a16:creationId xmlns:a16="http://schemas.microsoft.com/office/drawing/2014/main" id="{56F8CA7F-613C-F26B-981E-B4E9565CAC3E}"/>
              </a:ext>
            </a:extLst>
          </p:cNvPr>
          <p:cNvCxnSpPr/>
          <p:nvPr/>
        </p:nvCxnSpPr>
        <p:spPr>
          <a:xfrm>
            <a:off x="1291882" y="2968593"/>
            <a:ext cx="9608234"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031000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Lekerekített téglalap 14">
            <a:extLst>
              <a:ext uri="{FF2B5EF4-FFF2-40B4-BE49-F238E27FC236}">
                <a16:creationId xmlns:a16="http://schemas.microsoft.com/office/drawing/2014/main" id="{72B8C67E-5314-D6C3-1013-9F6E74F7C6DC}"/>
              </a:ext>
            </a:extLst>
          </p:cNvPr>
          <p:cNvSpPr/>
          <p:nvPr/>
        </p:nvSpPr>
        <p:spPr>
          <a:xfrm>
            <a:off x="708335" y="2228447"/>
            <a:ext cx="5022764" cy="3541775"/>
          </a:xfrm>
          <a:prstGeom prst="roundRect">
            <a:avLst>
              <a:gd name="adj" fmla="val 4304"/>
            </a:avLst>
          </a:prstGeom>
          <a:solidFill>
            <a:srgbClr val="73B738"/>
          </a:solidFill>
          <a:ln>
            <a:solidFill>
              <a:srgbClr val="73B7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dirty="0">
              <a:solidFill>
                <a:srgbClr val="73B738"/>
              </a:solidFill>
            </a:endParaRPr>
          </a:p>
        </p:txBody>
      </p:sp>
      <p:sp>
        <p:nvSpPr>
          <p:cNvPr id="7" name="Cím 1">
            <a:extLst>
              <a:ext uri="{FF2B5EF4-FFF2-40B4-BE49-F238E27FC236}">
                <a16:creationId xmlns:a16="http://schemas.microsoft.com/office/drawing/2014/main" id="{FD11370A-1E59-CD05-FE5F-37F48D252D74}"/>
              </a:ext>
            </a:extLst>
          </p:cNvPr>
          <p:cNvSpPr txBox="1">
            <a:spLocks/>
          </p:cNvSpPr>
          <p:nvPr/>
        </p:nvSpPr>
        <p:spPr>
          <a:xfrm>
            <a:off x="897231" y="3674033"/>
            <a:ext cx="4720843" cy="668811"/>
          </a:xfrm>
          <a:prstGeom prst="rect">
            <a:avLst/>
          </a:prstGeom>
        </p:spPr>
        <p:txBody>
          <a:bodyPr anchor="t">
            <a:normAutofit/>
          </a:bodyPr>
          <a:lstStyle>
            <a:lvl1pPr algn="l" defTabSz="914400" rtl="0" eaLnBrk="1" latinLnBrk="0" hangingPunct="1">
              <a:spcBef>
                <a:spcPct val="0"/>
              </a:spcBef>
              <a:buNone/>
              <a:defRPr sz="4000" b="1" kern="1200" cap="all">
                <a:solidFill>
                  <a:srgbClr val="73B738"/>
                </a:solidFill>
                <a:latin typeface="Montserrat" pitchFamily="2" charset="-18"/>
                <a:ea typeface="+mj-ea"/>
                <a:cs typeface="+mj-cs"/>
              </a:defRPr>
            </a:lvl1pPr>
          </a:lstStyle>
          <a:p>
            <a:pPr algn="ctr"/>
            <a:r>
              <a:rPr lang="hu-HU" sz="3600" dirty="0" err="1">
                <a:solidFill>
                  <a:schemeClr val="bg1"/>
                </a:solidFill>
                <a:latin typeface="Arial" panose="020B0604020202020204" pitchFamily="34" charset="0"/>
                <a:cs typeface="Arial" panose="020B0604020202020204" pitchFamily="34" charset="0"/>
              </a:rPr>
              <a:t>tinlab</a:t>
            </a:r>
            <a:endParaRPr lang="hu-HU" sz="3600" dirty="0">
              <a:solidFill>
                <a:schemeClr val="bg1"/>
              </a:solidFill>
              <a:latin typeface="Arial" panose="020B0604020202020204" pitchFamily="34" charset="0"/>
              <a:cs typeface="Arial" panose="020B0604020202020204" pitchFamily="34" charset="0"/>
            </a:endParaRPr>
          </a:p>
        </p:txBody>
      </p:sp>
      <p:sp>
        <p:nvSpPr>
          <p:cNvPr id="10" name="Lekerekített téglalap 9">
            <a:extLst>
              <a:ext uri="{FF2B5EF4-FFF2-40B4-BE49-F238E27FC236}">
                <a16:creationId xmlns:a16="http://schemas.microsoft.com/office/drawing/2014/main" id="{97E13886-7B89-E12E-4529-66FD900E597F}"/>
              </a:ext>
            </a:extLst>
          </p:cNvPr>
          <p:cNvSpPr/>
          <p:nvPr/>
        </p:nvSpPr>
        <p:spPr>
          <a:xfrm>
            <a:off x="6096000" y="2228447"/>
            <a:ext cx="4954073" cy="682579"/>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u-HU" b="1" dirty="0">
                <a:latin typeface="Arial" panose="020B0604020202020204" pitchFamily="34" charset="0"/>
                <a:cs typeface="Arial" panose="020B0604020202020204" pitchFamily="34" charset="0"/>
              </a:rPr>
              <a:t>ELTE, konzorciumvezető</a:t>
            </a:r>
          </a:p>
        </p:txBody>
      </p:sp>
      <p:sp>
        <p:nvSpPr>
          <p:cNvPr id="12" name="Lekerekített téglalap 11">
            <a:extLst>
              <a:ext uri="{FF2B5EF4-FFF2-40B4-BE49-F238E27FC236}">
                <a16:creationId xmlns:a16="http://schemas.microsoft.com/office/drawing/2014/main" id="{86751F38-5F86-FCA1-D179-97622D7A66FA}"/>
              </a:ext>
            </a:extLst>
          </p:cNvPr>
          <p:cNvSpPr/>
          <p:nvPr/>
        </p:nvSpPr>
        <p:spPr>
          <a:xfrm>
            <a:off x="6096000" y="3173800"/>
            <a:ext cx="4954073" cy="682579"/>
          </a:xfrm>
          <a:prstGeom prst="round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u-HU" b="1" dirty="0">
                <a:latin typeface="Arial" panose="020B0604020202020204" pitchFamily="34" charset="0"/>
                <a:cs typeface="Arial" panose="020B0604020202020204" pitchFamily="34" charset="0"/>
              </a:rPr>
              <a:t>Miskolci Egyetem, partner</a:t>
            </a:r>
          </a:p>
        </p:txBody>
      </p:sp>
      <p:sp>
        <p:nvSpPr>
          <p:cNvPr id="13" name="Lekerekített téglalap 12">
            <a:extLst>
              <a:ext uri="{FF2B5EF4-FFF2-40B4-BE49-F238E27FC236}">
                <a16:creationId xmlns:a16="http://schemas.microsoft.com/office/drawing/2014/main" id="{7AE75EAA-589C-0186-58C1-487DC738E8E0}"/>
              </a:ext>
            </a:extLst>
          </p:cNvPr>
          <p:cNvSpPr/>
          <p:nvPr/>
        </p:nvSpPr>
        <p:spPr>
          <a:xfrm>
            <a:off x="6095999" y="4133765"/>
            <a:ext cx="4954073" cy="682579"/>
          </a:xfrm>
          <a:prstGeom prst="round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u-HU" b="1" dirty="0">
                <a:latin typeface="Arial" panose="020B0604020202020204" pitchFamily="34" charset="0"/>
                <a:cs typeface="Arial" panose="020B0604020202020204" pitchFamily="34" charset="0"/>
              </a:rPr>
              <a:t>Pannon Egyetem, partner</a:t>
            </a:r>
          </a:p>
        </p:txBody>
      </p:sp>
      <p:sp>
        <p:nvSpPr>
          <p:cNvPr id="14" name="Lekerekített téglalap 13">
            <a:extLst>
              <a:ext uri="{FF2B5EF4-FFF2-40B4-BE49-F238E27FC236}">
                <a16:creationId xmlns:a16="http://schemas.microsoft.com/office/drawing/2014/main" id="{7A770C14-3DB8-2640-F6FE-742909967E6E}"/>
              </a:ext>
            </a:extLst>
          </p:cNvPr>
          <p:cNvSpPr/>
          <p:nvPr/>
        </p:nvSpPr>
        <p:spPr>
          <a:xfrm>
            <a:off x="6095998" y="5087643"/>
            <a:ext cx="4954073" cy="682579"/>
          </a:xfrm>
          <a:prstGeom prst="round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u-HU" b="1" dirty="0">
                <a:latin typeface="Arial" panose="020B0604020202020204" pitchFamily="34" charset="0"/>
                <a:cs typeface="Arial" panose="020B0604020202020204" pitchFamily="34" charset="0"/>
              </a:rPr>
              <a:t>Hárfa Alapítvány, partner</a:t>
            </a:r>
          </a:p>
        </p:txBody>
      </p:sp>
      <p:sp>
        <p:nvSpPr>
          <p:cNvPr id="2" name="Cím 1">
            <a:extLst>
              <a:ext uri="{FF2B5EF4-FFF2-40B4-BE49-F238E27FC236}">
                <a16:creationId xmlns:a16="http://schemas.microsoft.com/office/drawing/2014/main" id="{D8DB0390-E294-30BE-CF93-33ADA812DE0F}"/>
              </a:ext>
            </a:extLst>
          </p:cNvPr>
          <p:cNvSpPr>
            <a:spLocks noGrp="1"/>
          </p:cNvSpPr>
          <p:nvPr>
            <p:ph type="title"/>
          </p:nvPr>
        </p:nvSpPr>
        <p:spPr>
          <a:xfrm>
            <a:off x="5999356" y="1229922"/>
            <a:ext cx="6192644" cy="551465"/>
          </a:xfrm>
        </p:spPr>
        <p:txBody>
          <a:bodyPr/>
          <a:lstStyle/>
          <a:p>
            <a:pPr algn="ctr"/>
            <a:r>
              <a:rPr lang="hu-HU" dirty="0">
                <a:latin typeface="Arial" panose="020B0604020202020204" pitchFamily="34" charset="0"/>
                <a:cs typeface="Arial" panose="020B0604020202020204" pitchFamily="34" charset="0"/>
              </a:rPr>
              <a:t>konzorcium</a:t>
            </a:r>
          </a:p>
        </p:txBody>
      </p:sp>
    </p:spTree>
    <p:extLst>
      <p:ext uri="{BB962C8B-B14F-4D97-AF65-F5344CB8AC3E}">
        <p14:creationId xmlns:p14="http://schemas.microsoft.com/office/powerpoint/2010/main" val="33413969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Lekerekített téglalap 14">
            <a:extLst>
              <a:ext uri="{FF2B5EF4-FFF2-40B4-BE49-F238E27FC236}">
                <a16:creationId xmlns:a16="http://schemas.microsoft.com/office/drawing/2014/main" id="{72B8C67E-5314-D6C3-1013-9F6E74F7C6DC}"/>
              </a:ext>
            </a:extLst>
          </p:cNvPr>
          <p:cNvSpPr/>
          <p:nvPr/>
        </p:nvSpPr>
        <p:spPr>
          <a:xfrm>
            <a:off x="708335" y="2228447"/>
            <a:ext cx="5022764" cy="3541775"/>
          </a:xfrm>
          <a:prstGeom prst="roundRect">
            <a:avLst>
              <a:gd name="adj" fmla="val 4304"/>
            </a:avLst>
          </a:prstGeom>
          <a:solidFill>
            <a:srgbClr val="73B738"/>
          </a:solidFill>
          <a:ln>
            <a:solidFill>
              <a:srgbClr val="73B7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dirty="0">
              <a:solidFill>
                <a:srgbClr val="73B738"/>
              </a:solidFill>
            </a:endParaRPr>
          </a:p>
        </p:txBody>
      </p:sp>
      <p:sp>
        <p:nvSpPr>
          <p:cNvPr id="7" name="Cím 1">
            <a:extLst>
              <a:ext uri="{FF2B5EF4-FFF2-40B4-BE49-F238E27FC236}">
                <a16:creationId xmlns:a16="http://schemas.microsoft.com/office/drawing/2014/main" id="{FD11370A-1E59-CD05-FE5F-37F48D252D74}"/>
              </a:ext>
            </a:extLst>
          </p:cNvPr>
          <p:cNvSpPr txBox="1">
            <a:spLocks/>
          </p:cNvSpPr>
          <p:nvPr/>
        </p:nvSpPr>
        <p:spPr>
          <a:xfrm>
            <a:off x="897231" y="3674033"/>
            <a:ext cx="12136832" cy="668811"/>
          </a:xfrm>
          <a:prstGeom prst="rect">
            <a:avLst/>
          </a:prstGeom>
        </p:spPr>
        <p:txBody>
          <a:bodyPr anchor="t">
            <a:normAutofit/>
          </a:bodyPr>
          <a:lstStyle>
            <a:lvl1pPr algn="l" defTabSz="914400" rtl="0" eaLnBrk="1" latinLnBrk="0" hangingPunct="1">
              <a:spcBef>
                <a:spcPct val="0"/>
              </a:spcBef>
              <a:buNone/>
              <a:defRPr sz="4000" b="1" kern="1200" cap="all">
                <a:solidFill>
                  <a:srgbClr val="73B738"/>
                </a:solidFill>
                <a:latin typeface="Montserrat" pitchFamily="2" charset="-18"/>
                <a:ea typeface="+mj-ea"/>
                <a:cs typeface="+mj-cs"/>
              </a:defRPr>
            </a:lvl1pPr>
          </a:lstStyle>
          <a:p>
            <a:r>
              <a:rPr lang="hu-HU" sz="3600" dirty="0">
                <a:solidFill>
                  <a:schemeClr val="bg1"/>
                </a:solidFill>
                <a:latin typeface="Arial" panose="020B0604020202020204" pitchFamily="34" charset="0"/>
                <a:cs typeface="Arial" panose="020B0604020202020204" pitchFamily="34" charset="0"/>
              </a:rPr>
              <a:t>QUADRUPLE HELIX</a:t>
            </a:r>
          </a:p>
        </p:txBody>
      </p:sp>
      <p:sp>
        <p:nvSpPr>
          <p:cNvPr id="10" name="Lekerekített téglalap 9">
            <a:extLst>
              <a:ext uri="{FF2B5EF4-FFF2-40B4-BE49-F238E27FC236}">
                <a16:creationId xmlns:a16="http://schemas.microsoft.com/office/drawing/2014/main" id="{97E13886-7B89-E12E-4529-66FD900E597F}"/>
              </a:ext>
            </a:extLst>
          </p:cNvPr>
          <p:cNvSpPr/>
          <p:nvPr/>
        </p:nvSpPr>
        <p:spPr>
          <a:xfrm>
            <a:off x="6096000" y="2228447"/>
            <a:ext cx="4954073" cy="682579"/>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u-HU" b="1" dirty="0">
                <a:latin typeface="Arial" panose="020B0604020202020204" pitchFamily="34" charset="0"/>
                <a:cs typeface="Arial" panose="020B0604020202020204" pitchFamily="34" charset="0"/>
              </a:rPr>
              <a:t>AKADÉMIA</a:t>
            </a:r>
          </a:p>
        </p:txBody>
      </p:sp>
      <p:sp>
        <p:nvSpPr>
          <p:cNvPr id="12" name="Lekerekített téglalap 11">
            <a:extLst>
              <a:ext uri="{FF2B5EF4-FFF2-40B4-BE49-F238E27FC236}">
                <a16:creationId xmlns:a16="http://schemas.microsoft.com/office/drawing/2014/main" id="{86751F38-5F86-FCA1-D179-97622D7A66FA}"/>
              </a:ext>
            </a:extLst>
          </p:cNvPr>
          <p:cNvSpPr/>
          <p:nvPr/>
        </p:nvSpPr>
        <p:spPr>
          <a:xfrm>
            <a:off x="6096000" y="3173800"/>
            <a:ext cx="4954073" cy="682579"/>
          </a:xfrm>
          <a:prstGeom prst="round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u-HU" b="1" dirty="0">
                <a:latin typeface="Arial" panose="020B0604020202020204" pitchFamily="34" charset="0"/>
                <a:cs typeface="Arial" panose="020B0604020202020204" pitchFamily="34" charset="0"/>
              </a:rPr>
              <a:t>GAZDASÁG</a:t>
            </a:r>
          </a:p>
        </p:txBody>
      </p:sp>
      <p:sp>
        <p:nvSpPr>
          <p:cNvPr id="13" name="Lekerekített téglalap 12">
            <a:extLst>
              <a:ext uri="{FF2B5EF4-FFF2-40B4-BE49-F238E27FC236}">
                <a16:creationId xmlns:a16="http://schemas.microsoft.com/office/drawing/2014/main" id="{7AE75EAA-589C-0186-58C1-487DC738E8E0}"/>
              </a:ext>
            </a:extLst>
          </p:cNvPr>
          <p:cNvSpPr/>
          <p:nvPr/>
        </p:nvSpPr>
        <p:spPr>
          <a:xfrm>
            <a:off x="6095999" y="4133765"/>
            <a:ext cx="4954073" cy="682579"/>
          </a:xfrm>
          <a:prstGeom prst="round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u-HU" b="1" dirty="0">
                <a:latin typeface="Arial" panose="020B0604020202020204" pitchFamily="34" charset="0"/>
                <a:cs typeface="Arial" panose="020B0604020202020204" pitchFamily="34" charset="0"/>
              </a:rPr>
              <a:t>KÖZSZFÉRA</a:t>
            </a:r>
          </a:p>
        </p:txBody>
      </p:sp>
      <p:sp>
        <p:nvSpPr>
          <p:cNvPr id="14" name="Lekerekített téglalap 13">
            <a:extLst>
              <a:ext uri="{FF2B5EF4-FFF2-40B4-BE49-F238E27FC236}">
                <a16:creationId xmlns:a16="http://schemas.microsoft.com/office/drawing/2014/main" id="{7A770C14-3DB8-2640-F6FE-742909967E6E}"/>
              </a:ext>
            </a:extLst>
          </p:cNvPr>
          <p:cNvSpPr/>
          <p:nvPr/>
        </p:nvSpPr>
        <p:spPr>
          <a:xfrm>
            <a:off x="6095998" y="5087643"/>
            <a:ext cx="4954073" cy="682579"/>
          </a:xfrm>
          <a:prstGeom prst="round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u-HU" b="1" dirty="0">
                <a:latin typeface="Arial" panose="020B0604020202020204" pitchFamily="34" charset="0"/>
                <a:cs typeface="Arial" panose="020B0604020202020204" pitchFamily="34" charset="0"/>
              </a:rPr>
              <a:t>CIVIL SZFÉRA</a:t>
            </a:r>
          </a:p>
        </p:txBody>
      </p:sp>
      <p:sp>
        <p:nvSpPr>
          <p:cNvPr id="2" name="Cím 1">
            <a:extLst>
              <a:ext uri="{FF2B5EF4-FFF2-40B4-BE49-F238E27FC236}">
                <a16:creationId xmlns:a16="http://schemas.microsoft.com/office/drawing/2014/main" id="{D8DB0390-E294-30BE-CF93-33ADA812DE0F}"/>
              </a:ext>
            </a:extLst>
          </p:cNvPr>
          <p:cNvSpPr>
            <a:spLocks noGrp="1"/>
          </p:cNvSpPr>
          <p:nvPr>
            <p:ph type="title"/>
          </p:nvPr>
        </p:nvSpPr>
        <p:spPr>
          <a:xfrm>
            <a:off x="5999356" y="1229922"/>
            <a:ext cx="6192644" cy="551465"/>
          </a:xfrm>
        </p:spPr>
        <p:txBody>
          <a:bodyPr/>
          <a:lstStyle/>
          <a:p>
            <a:pPr algn="ctr"/>
            <a:r>
              <a:rPr lang="hu-HU" dirty="0">
                <a:latin typeface="Arial" panose="020B0604020202020204" pitchFamily="34" charset="0"/>
                <a:cs typeface="Arial" panose="020B0604020202020204" pitchFamily="34" charset="0"/>
              </a:rPr>
              <a:t>PARTNERSÉG</a:t>
            </a:r>
          </a:p>
        </p:txBody>
      </p:sp>
    </p:spTree>
    <p:extLst>
      <p:ext uri="{BB962C8B-B14F-4D97-AF65-F5344CB8AC3E}">
        <p14:creationId xmlns:p14="http://schemas.microsoft.com/office/powerpoint/2010/main" val="26898052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D3FA4DFE-0075-EA53-3267-22ACB6437DD1}"/>
              </a:ext>
            </a:extLst>
          </p:cNvPr>
          <p:cNvSpPr>
            <a:spLocks noGrp="1"/>
          </p:cNvSpPr>
          <p:nvPr>
            <p:ph type="title"/>
          </p:nvPr>
        </p:nvSpPr>
        <p:spPr>
          <a:xfrm>
            <a:off x="0" y="2037187"/>
            <a:ext cx="12192000" cy="551465"/>
          </a:xfrm>
        </p:spPr>
        <p:txBody>
          <a:bodyPr/>
          <a:lstStyle/>
          <a:p>
            <a:pPr algn="ctr"/>
            <a:r>
              <a:rPr lang="hu-HU" dirty="0">
                <a:latin typeface="Arial" panose="020B0604020202020204" pitchFamily="34" charset="0"/>
                <a:cs typeface="Arial" panose="020B0604020202020204" pitchFamily="34" charset="0"/>
              </a:rPr>
              <a:t>FÓKUSZTERÜLETEK</a:t>
            </a:r>
          </a:p>
        </p:txBody>
      </p:sp>
      <p:sp>
        <p:nvSpPr>
          <p:cNvPr id="4" name="Lekerekített téglalap 3">
            <a:extLst>
              <a:ext uri="{FF2B5EF4-FFF2-40B4-BE49-F238E27FC236}">
                <a16:creationId xmlns:a16="http://schemas.microsoft.com/office/drawing/2014/main" id="{6598B0BE-E4A2-FC0E-4AA0-9A6D3EF421F5}"/>
              </a:ext>
            </a:extLst>
          </p:cNvPr>
          <p:cNvSpPr/>
          <p:nvPr/>
        </p:nvSpPr>
        <p:spPr>
          <a:xfrm>
            <a:off x="652531" y="2981461"/>
            <a:ext cx="5181602" cy="1094704"/>
          </a:xfrm>
          <a:prstGeom prst="round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u-HU" b="1" dirty="0">
                <a:latin typeface="Arial" panose="020B0604020202020204" pitchFamily="34" charset="0"/>
                <a:cs typeface="Arial" panose="020B0604020202020204" pitchFamily="34" charset="0"/>
              </a:rPr>
              <a:t>DIGITALIZÁCIÓ TÁRSADALMI HATÁSAI</a:t>
            </a:r>
          </a:p>
        </p:txBody>
      </p:sp>
      <p:sp>
        <p:nvSpPr>
          <p:cNvPr id="5" name="Lekerekített téglalap 4">
            <a:extLst>
              <a:ext uri="{FF2B5EF4-FFF2-40B4-BE49-F238E27FC236}">
                <a16:creationId xmlns:a16="http://schemas.microsoft.com/office/drawing/2014/main" id="{82E5AB97-D942-45F8-F9CF-B0E8FB3FE3F5}"/>
              </a:ext>
            </a:extLst>
          </p:cNvPr>
          <p:cNvSpPr/>
          <p:nvPr/>
        </p:nvSpPr>
        <p:spPr>
          <a:xfrm>
            <a:off x="6357870" y="2981461"/>
            <a:ext cx="5181600" cy="1094704"/>
          </a:xfrm>
          <a:prstGeom prst="round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u-HU" b="1" dirty="0">
                <a:latin typeface="Arial" panose="020B0604020202020204" pitchFamily="34" charset="0"/>
                <a:cs typeface="Arial" panose="020B0604020202020204" pitchFamily="34" charset="0"/>
              </a:rPr>
              <a:t>KULTÚRA, KOMPETENCIA ÉS HUMÁN TŐKE</a:t>
            </a:r>
          </a:p>
        </p:txBody>
      </p:sp>
      <p:sp>
        <p:nvSpPr>
          <p:cNvPr id="6" name="Lekerekített téglalap 5">
            <a:extLst>
              <a:ext uri="{FF2B5EF4-FFF2-40B4-BE49-F238E27FC236}">
                <a16:creationId xmlns:a16="http://schemas.microsoft.com/office/drawing/2014/main" id="{0ABF63E3-EED2-AAE2-C266-7C4862EFE4ED}"/>
              </a:ext>
            </a:extLst>
          </p:cNvPr>
          <p:cNvSpPr/>
          <p:nvPr/>
        </p:nvSpPr>
        <p:spPr>
          <a:xfrm>
            <a:off x="652529" y="4468974"/>
            <a:ext cx="5181601" cy="1094704"/>
          </a:xfrm>
          <a:prstGeom prst="round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u-HU" b="1" dirty="0">
                <a:latin typeface="Arial" panose="020B0604020202020204" pitchFamily="34" charset="0"/>
                <a:cs typeface="Arial" panose="020B0604020202020204" pitchFamily="34" charset="0"/>
              </a:rPr>
              <a:t>TÁRSADALMI INNOVÁCIÓS MÓDSZERTANOK</a:t>
            </a:r>
          </a:p>
        </p:txBody>
      </p:sp>
      <p:sp>
        <p:nvSpPr>
          <p:cNvPr id="7" name="Lekerekített téglalap 6">
            <a:extLst>
              <a:ext uri="{FF2B5EF4-FFF2-40B4-BE49-F238E27FC236}">
                <a16:creationId xmlns:a16="http://schemas.microsoft.com/office/drawing/2014/main" id="{C149A93C-4CCC-5AA7-E893-117265FA8C4F}"/>
              </a:ext>
            </a:extLst>
          </p:cNvPr>
          <p:cNvSpPr/>
          <p:nvPr/>
        </p:nvSpPr>
        <p:spPr>
          <a:xfrm>
            <a:off x="6357870" y="4468974"/>
            <a:ext cx="5181600" cy="1094704"/>
          </a:xfrm>
          <a:prstGeom prst="round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u-HU" b="1" dirty="0">
                <a:latin typeface="Arial" panose="020B0604020202020204" pitchFamily="34" charset="0"/>
                <a:cs typeface="Arial" panose="020B0604020202020204" pitchFamily="34" charset="0"/>
              </a:rPr>
              <a:t>ÉLETMINŐSÉGET JAVÍTÓ TÁRSADALMI INNOVÁCIÓK KUTATÁS-FEJLESZTÉSE</a:t>
            </a:r>
          </a:p>
        </p:txBody>
      </p:sp>
    </p:spTree>
    <p:extLst>
      <p:ext uri="{BB962C8B-B14F-4D97-AF65-F5344CB8AC3E}">
        <p14:creationId xmlns:p14="http://schemas.microsoft.com/office/powerpoint/2010/main" val="27522678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xEl>
                                              <p:pRg st="0" end="0"/>
                                            </p:txEl>
                                          </p:spTgt>
                                        </p:tgtEl>
                                        <p:attrNameLst>
                                          <p:attrName>style.visibility</p:attrName>
                                        </p:attrNameLst>
                                      </p:cBhvr>
                                      <p:to>
                                        <p:strVal val="visible"/>
                                      </p:to>
                                    </p:set>
                                    <p:animEffect transition="in" filter="fade">
                                      <p:cBhvr>
                                        <p:cTn id="14" dur="1000"/>
                                        <p:tgtEl>
                                          <p:spTgt spid="5">
                                            <p:txEl>
                                              <p:pRg st="0" end="0"/>
                                            </p:txEl>
                                          </p:spTgt>
                                        </p:tgtEl>
                                      </p:cBhvr>
                                    </p:animEffect>
                                    <p:anim calcmode="lin" valueType="num">
                                      <p:cBhvr>
                                        <p:cTn id="15"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6">
                                            <p:txEl>
                                              <p:pRg st="0" end="0"/>
                                            </p:txEl>
                                          </p:spTgt>
                                        </p:tgtEl>
                                        <p:attrNameLst>
                                          <p:attrName>style.visibility</p:attrName>
                                        </p:attrNameLst>
                                      </p:cBhvr>
                                      <p:to>
                                        <p:strVal val="visible"/>
                                      </p:to>
                                    </p:set>
                                    <p:animEffect transition="in" filter="fade">
                                      <p:cBhvr>
                                        <p:cTn id="21" dur="1000"/>
                                        <p:tgtEl>
                                          <p:spTgt spid="6">
                                            <p:txEl>
                                              <p:pRg st="0" end="0"/>
                                            </p:txEl>
                                          </p:spTgt>
                                        </p:tgtEl>
                                      </p:cBhvr>
                                    </p:animEffect>
                                    <p:anim calcmode="lin" valueType="num">
                                      <p:cBhvr>
                                        <p:cTn id="22"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7">
                                            <p:txEl>
                                              <p:pRg st="0" end="0"/>
                                            </p:txEl>
                                          </p:spTgt>
                                        </p:tgtEl>
                                        <p:attrNameLst>
                                          <p:attrName>style.visibility</p:attrName>
                                        </p:attrNameLst>
                                      </p:cBhvr>
                                      <p:to>
                                        <p:strVal val="visible"/>
                                      </p:to>
                                    </p:set>
                                    <p:animEffect transition="in" filter="fade">
                                      <p:cBhvr>
                                        <p:cTn id="28" dur="1000"/>
                                        <p:tgtEl>
                                          <p:spTgt spid="7">
                                            <p:txEl>
                                              <p:pRg st="0" end="0"/>
                                            </p:txEl>
                                          </p:spTgt>
                                        </p:tgtEl>
                                      </p:cBhvr>
                                    </p:animEffect>
                                    <p:anim calcmode="lin" valueType="num">
                                      <p:cBhvr>
                                        <p:cTn id="29"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30"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D3FA4DFE-0075-EA53-3267-22ACB6437DD1}"/>
              </a:ext>
            </a:extLst>
          </p:cNvPr>
          <p:cNvSpPr>
            <a:spLocks noGrp="1"/>
          </p:cNvSpPr>
          <p:nvPr>
            <p:ph type="title"/>
          </p:nvPr>
        </p:nvSpPr>
        <p:spPr>
          <a:xfrm>
            <a:off x="0" y="2037187"/>
            <a:ext cx="12192000" cy="551465"/>
          </a:xfrm>
        </p:spPr>
        <p:txBody>
          <a:bodyPr/>
          <a:lstStyle/>
          <a:p>
            <a:pPr algn="ctr"/>
            <a:r>
              <a:rPr lang="hu-HU" b="1" dirty="0">
                <a:latin typeface="Arial" panose="020B0604020202020204" pitchFamily="34" charset="0"/>
                <a:cs typeface="Arial" panose="020B0604020202020204" pitchFamily="34" charset="0"/>
              </a:rPr>
              <a:t>DIGITALIZÁCIÓ TÁRSADALMI HATÁSAI</a:t>
            </a:r>
          </a:p>
        </p:txBody>
      </p:sp>
      <p:sp>
        <p:nvSpPr>
          <p:cNvPr id="4" name="Lekerekített téglalap 3">
            <a:extLst>
              <a:ext uri="{FF2B5EF4-FFF2-40B4-BE49-F238E27FC236}">
                <a16:creationId xmlns:a16="http://schemas.microsoft.com/office/drawing/2014/main" id="{6598B0BE-E4A2-FC0E-4AA0-9A6D3EF421F5}"/>
              </a:ext>
            </a:extLst>
          </p:cNvPr>
          <p:cNvSpPr/>
          <p:nvPr/>
        </p:nvSpPr>
        <p:spPr>
          <a:xfrm>
            <a:off x="652530" y="2981461"/>
            <a:ext cx="5181602" cy="1094704"/>
          </a:xfrm>
          <a:prstGeom prst="round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u-HU" b="1" dirty="0">
                <a:latin typeface="Arial" panose="020B0604020202020204" pitchFamily="34" charset="0"/>
                <a:cs typeface="Arial" panose="020B0604020202020204" pitchFamily="34" charset="0"/>
              </a:rPr>
              <a:t>Munkahelyi innováció társadalmi keretei: digitalizáció, </a:t>
            </a:r>
            <a:r>
              <a:rPr lang="hu-HU" b="1" dirty="0" err="1">
                <a:latin typeface="Arial" panose="020B0604020202020204" pitchFamily="34" charset="0"/>
                <a:cs typeface="Arial" panose="020B0604020202020204" pitchFamily="34" charset="0"/>
              </a:rPr>
              <a:t>robotizáció</a:t>
            </a:r>
            <a:r>
              <a:rPr lang="hu-HU" b="1" dirty="0">
                <a:latin typeface="Arial" panose="020B0604020202020204" pitchFamily="34" charset="0"/>
                <a:cs typeface="Arial" panose="020B0604020202020204" pitchFamily="34" charset="0"/>
              </a:rPr>
              <a:t> és a szociális munkaerőpiac kapcsolata</a:t>
            </a:r>
          </a:p>
        </p:txBody>
      </p:sp>
      <p:sp>
        <p:nvSpPr>
          <p:cNvPr id="5" name="Lekerekített téglalap 4">
            <a:extLst>
              <a:ext uri="{FF2B5EF4-FFF2-40B4-BE49-F238E27FC236}">
                <a16:creationId xmlns:a16="http://schemas.microsoft.com/office/drawing/2014/main" id="{82E5AB97-D942-45F8-F9CF-B0E8FB3FE3F5}"/>
              </a:ext>
            </a:extLst>
          </p:cNvPr>
          <p:cNvSpPr/>
          <p:nvPr/>
        </p:nvSpPr>
        <p:spPr>
          <a:xfrm>
            <a:off x="6357870" y="2981461"/>
            <a:ext cx="5181600" cy="1094704"/>
          </a:xfrm>
          <a:prstGeom prst="round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u-HU" b="1" dirty="0">
                <a:latin typeface="Arial" panose="020B0604020202020204" pitchFamily="34" charset="0"/>
                <a:cs typeface="Arial" panose="020B0604020202020204" pitchFamily="34" charset="0"/>
              </a:rPr>
              <a:t>Digitális Autonómia Támogatás az Autizmus spektrumon (DATA) és inkluzív pedagógiai módszertanok </a:t>
            </a:r>
          </a:p>
        </p:txBody>
      </p:sp>
      <p:sp>
        <p:nvSpPr>
          <p:cNvPr id="6" name="Lekerekített téglalap 5">
            <a:extLst>
              <a:ext uri="{FF2B5EF4-FFF2-40B4-BE49-F238E27FC236}">
                <a16:creationId xmlns:a16="http://schemas.microsoft.com/office/drawing/2014/main" id="{0ABF63E3-EED2-AAE2-C266-7C4862EFE4ED}"/>
              </a:ext>
            </a:extLst>
          </p:cNvPr>
          <p:cNvSpPr/>
          <p:nvPr/>
        </p:nvSpPr>
        <p:spPr>
          <a:xfrm>
            <a:off x="3505199" y="4564072"/>
            <a:ext cx="5181601" cy="1094704"/>
          </a:xfrm>
          <a:prstGeom prst="round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u-HU" b="1" dirty="0">
                <a:solidFill>
                  <a:schemeClr val="bg1"/>
                </a:solidFill>
                <a:latin typeface="Arial" panose="020B0604020202020204" pitchFamily="34" charset="0"/>
                <a:cs typeface="Arial" panose="020B0604020202020204" pitchFamily="34" charset="0"/>
              </a:rPr>
              <a:t>IKT-alapú diagnosztikus eszköz-, és tudásfejlesztés 2.0.</a:t>
            </a:r>
          </a:p>
          <a:p>
            <a:pPr algn="ctr"/>
            <a:r>
              <a:rPr lang="hu-HU" b="1" dirty="0">
                <a:solidFill>
                  <a:schemeClr val="bg1"/>
                </a:solidFill>
                <a:latin typeface="Arial" panose="020B0604020202020204" pitchFamily="34" charset="0"/>
                <a:cs typeface="Arial" panose="020B0604020202020204" pitchFamily="34" charset="0"/>
              </a:rPr>
              <a:t> Figyelem-, és végrehajtó működést vizsgáló moduláris tesztrendszer</a:t>
            </a:r>
          </a:p>
        </p:txBody>
      </p:sp>
    </p:spTree>
    <p:extLst>
      <p:ext uri="{BB962C8B-B14F-4D97-AF65-F5344CB8AC3E}">
        <p14:creationId xmlns:p14="http://schemas.microsoft.com/office/powerpoint/2010/main" val="4964701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D3FA4DFE-0075-EA53-3267-22ACB6437DD1}"/>
              </a:ext>
            </a:extLst>
          </p:cNvPr>
          <p:cNvSpPr>
            <a:spLocks noGrp="1"/>
          </p:cNvSpPr>
          <p:nvPr>
            <p:ph type="title"/>
          </p:nvPr>
        </p:nvSpPr>
        <p:spPr>
          <a:xfrm>
            <a:off x="0" y="2037187"/>
            <a:ext cx="12192000" cy="551465"/>
          </a:xfrm>
        </p:spPr>
        <p:txBody>
          <a:bodyPr/>
          <a:lstStyle/>
          <a:p>
            <a:pPr algn="ctr"/>
            <a:r>
              <a:rPr lang="hu-HU" b="1" dirty="0">
                <a:latin typeface="Arial" panose="020B0604020202020204" pitchFamily="34" charset="0"/>
                <a:cs typeface="Arial" panose="020B0604020202020204" pitchFamily="34" charset="0"/>
              </a:rPr>
              <a:t>KULTÚRA, KOMPETENCIA ÉS HUMÁN TŐKE</a:t>
            </a:r>
          </a:p>
        </p:txBody>
      </p:sp>
      <p:sp>
        <p:nvSpPr>
          <p:cNvPr id="4" name="Lekerekített téglalap 3">
            <a:extLst>
              <a:ext uri="{FF2B5EF4-FFF2-40B4-BE49-F238E27FC236}">
                <a16:creationId xmlns:a16="http://schemas.microsoft.com/office/drawing/2014/main" id="{6598B0BE-E4A2-FC0E-4AA0-9A6D3EF421F5}"/>
              </a:ext>
            </a:extLst>
          </p:cNvPr>
          <p:cNvSpPr/>
          <p:nvPr/>
        </p:nvSpPr>
        <p:spPr>
          <a:xfrm>
            <a:off x="652531" y="2981461"/>
            <a:ext cx="5181602" cy="1094704"/>
          </a:xfrm>
          <a:prstGeom prst="round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u-HU" b="1" dirty="0">
                <a:latin typeface="Arial" panose="020B0604020202020204" pitchFamily="34" charset="0"/>
                <a:cs typeface="Arial" panose="020B0604020202020204" pitchFamily="34" charset="0"/>
              </a:rPr>
              <a:t>Egyetemi elvárások és munkáltatói kompetencia-preferenciák figyelembevételével kialakított kompetencia-térkép </a:t>
            </a:r>
          </a:p>
        </p:txBody>
      </p:sp>
      <p:sp>
        <p:nvSpPr>
          <p:cNvPr id="5" name="Lekerekített téglalap 4">
            <a:extLst>
              <a:ext uri="{FF2B5EF4-FFF2-40B4-BE49-F238E27FC236}">
                <a16:creationId xmlns:a16="http://schemas.microsoft.com/office/drawing/2014/main" id="{82E5AB97-D942-45F8-F9CF-B0E8FB3FE3F5}"/>
              </a:ext>
            </a:extLst>
          </p:cNvPr>
          <p:cNvSpPr/>
          <p:nvPr/>
        </p:nvSpPr>
        <p:spPr>
          <a:xfrm>
            <a:off x="6357870" y="2981461"/>
            <a:ext cx="5181600" cy="1094704"/>
          </a:xfrm>
          <a:prstGeom prst="round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u-HU" b="1" dirty="0">
                <a:latin typeface="Arial" panose="020B0604020202020204" pitchFamily="34" charset="0"/>
                <a:cs typeface="Arial" panose="020B0604020202020204" pitchFamily="34" charset="0"/>
              </a:rPr>
              <a:t>A vállalkozói hajlandóság és vállalkozói attitűdvizsgálat a felsőoktatási intézmények hallgatói mintáján</a:t>
            </a:r>
          </a:p>
        </p:txBody>
      </p:sp>
      <p:sp>
        <p:nvSpPr>
          <p:cNvPr id="6" name="Lekerekített téglalap 5">
            <a:extLst>
              <a:ext uri="{FF2B5EF4-FFF2-40B4-BE49-F238E27FC236}">
                <a16:creationId xmlns:a16="http://schemas.microsoft.com/office/drawing/2014/main" id="{0ABF63E3-EED2-AAE2-C266-7C4862EFE4ED}"/>
              </a:ext>
            </a:extLst>
          </p:cNvPr>
          <p:cNvSpPr/>
          <p:nvPr/>
        </p:nvSpPr>
        <p:spPr>
          <a:xfrm>
            <a:off x="652529" y="4468974"/>
            <a:ext cx="5181601" cy="1094704"/>
          </a:xfrm>
          <a:prstGeom prst="round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u-HU" b="1" dirty="0">
                <a:latin typeface="Arial" panose="020B0604020202020204" pitchFamily="34" charset="0"/>
                <a:cs typeface="Arial" panose="020B0604020202020204" pitchFamily="34" charset="0"/>
              </a:rPr>
              <a:t>Kulturális (játszó)terekkel a mentális egészségért</a:t>
            </a:r>
          </a:p>
        </p:txBody>
      </p:sp>
      <p:sp>
        <p:nvSpPr>
          <p:cNvPr id="7" name="Lekerekített téglalap 6">
            <a:extLst>
              <a:ext uri="{FF2B5EF4-FFF2-40B4-BE49-F238E27FC236}">
                <a16:creationId xmlns:a16="http://schemas.microsoft.com/office/drawing/2014/main" id="{C149A93C-4CCC-5AA7-E893-117265FA8C4F}"/>
              </a:ext>
            </a:extLst>
          </p:cNvPr>
          <p:cNvSpPr/>
          <p:nvPr/>
        </p:nvSpPr>
        <p:spPr>
          <a:xfrm>
            <a:off x="6357870" y="4468974"/>
            <a:ext cx="5181600" cy="1094704"/>
          </a:xfrm>
          <a:prstGeom prst="round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u-HU" b="1" dirty="0">
                <a:solidFill>
                  <a:schemeClr val="bg1"/>
                </a:solidFill>
                <a:latin typeface="Arial" panose="020B0604020202020204" pitchFamily="34" charset="0"/>
                <a:cs typeface="Arial" panose="020B0604020202020204" pitchFamily="34" charset="0"/>
              </a:rPr>
              <a:t>A kritikai attitűd és a médiaműveltség fejlesztése tények ellenőrzésére szolgáló eszköz fejlesztésével</a:t>
            </a:r>
          </a:p>
        </p:txBody>
      </p:sp>
    </p:spTree>
    <p:extLst>
      <p:ext uri="{BB962C8B-B14F-4D97-AF65-F5344CB8AC3E}">
        <p14:creationId xmlns:p14="http://schemas.microsoft.com/office/powerpoint/2010/main" val="36050623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D3FA4DFE-0075-EA53-3267-22ACB6437DD1}"/>
              </a:ext>
            </a:extLst>
          </p:cNvPr>
          <p:cNvSpPr>
            <a:spLocks noGrp="1"/>
          </p:cNvSpPr>
          <p:nvPr>
            <p:ph type="title"/>
          </p:nvPr>
        </p:nvSpPr>
        <p:spPr>
          <a:xfrm>
            <a:off x="0" y="2037187"/>
            <a:ext cx="12192000" cy="551465"/>
          </a:xfrm>
        </p:spPr>
        <p:txBody>
          <a:bodyPr/>
          <a:lstStyle/>
          <a:p>
            <a:pPr algn="ctr"/>
            <a:r>
              <a:rPr lang="hu-HU" b="1" dirty="0">
                <a:latin typeface="Arial" panose="020B0604020202020204" pitchFamily="34" charset="0"/>
                <a:cs typeface="Arial" panose="020B0604020202020204" pitchFamily="34" charset="0"/>
              </a:rPr>
              <a:t>TÁRSADALMI INNOVÁCIÓS MÓDSZERTANOK</a:t>
            </a:r>
          </a:p>
        </p:txBody>
      </p:sp>
      <p:sp>
        <p:nvSpPr>
          <p:cNvPr id="4" name="Lekerekített téglalap 3">
            <a:extLst>
              <a:ext uri="{FF2B5EF4-FFF2-40B4-BE49-F238E27FC236}">
                <a16:creationId xmlns:a16="http://schemas.microsoft.com/office/drawing/2014/main" id="{6598B0BE-E4A2-FC0E-4AA0-9A6D3EF421F5}"/>
              </a:ext>
            </a:extLst>
          </p:cNvPr>
          <p:cNvSpPr/>
          <p:nvPr/>
        </p:nvSpPr>
        <p:spPr>
          <a:xfrm>
            <a:off x="652531" y="2981461"/>
            <a:ext cx="5181602" cy="1094704"/>
          </a:xfrm>
          <a:prstGeom prst="round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15000"/>
              </a:lnSpc>
              <a:spcAft>
                <a:spcPts val="1000"/>
              </a:spcAft>
              <a:buClr>
                <a:srgbClr val="806000"/>
              </a:buClr>
              <a:buSzPts val="1200"/>
            </a:pPr>
            <a:r>
              <a:rPr lang="hu-HU" b="1" dirty="0">
                <a:latin typeface="Arial" panose="020B0604020202020204" pitchFamily="34" charset="0"/>
                <a:cs typeface="Arial" panose="020B0604020202020204" pitchFamily="34" charset="0"/>
              </a:rPr>
              <a:t>Közösségi alapú kreatív ipari szolgáltatások és energiahatékony szelíd technológiák kutatása és fejlesztése </a:t>
            </a:r>
          </a:p>
        </p:txBody>
      </p:sp>
      <p:sp>
        <p:nvSpPr>
          <p:cNvPr id="5" name="Lekerekített téglalap 4">
            <a:extLst>
              <a:ext uri="{FF2B5EF4-FFF2-40B4-BE49-F238E27FC236}">
                <a16:creationId xmlns:a16="http://schemas.microsoft.com/office/drawing/2014/main" id="{82E5AB97-D942-45F8-F9CF-B0E8FB3FE3F5}"/>
              </a:ext>
            </a:extLst>
          </p:cNvPr>
          <p:cNvSpPr/>
          <p:nvPr/>
        </p:nvSpPr>
        <p:spPr>
          <a:xfrm>
            <a:off x="6357870" y="2981461"/>
            <a:ext cx="5181600" cy="1094704"/>
          </a:xfrm>
          <a:prstGeom prst="round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u-HU" b="1" dirty="0">
                <a:latin typeface="Arial" panose="020B0604020202020204" pitchFamily="34" charset="0"/>
                <a:cs typeface="Arial" panose="020B0604020202020204" pitchFamily="34" charset="0"/>
              </a:rPr>
              <a:t>Társadalmi innovációk érettségi szintjének és hatásmérésének módszertani fejlesztése</a:t>
            </a:r>
          </a:p>
        </p:txBody>
      </p:sp>
      <p:sp>
        <p:nvSpPr>
          <p:cNvPr id="6" name="Lekerekített téglalap 5">
            <a:extLst>
              <a:ext uri="{FF2B5EF4-FFF2-40B4-BE49-F238E27FC236}">
                <a16:creationId xmlns:a16="http://schemas.microsoft.com/office/drawing/2014/main" id="{0ABF63E3-EED2-AAE2-C266-7C4862EFE4ED}"/>
              </a:ext>
            </a:extLst>
          </p:cNvPr>
          <p:cNvSpPr/>
          <p:nvPr/>
        </p:nvSpPr>
        <p:spPr>
          <a:xfrm>
            <a:off x="652530" y="4269349"/>
            <a:ext cx="5181601" cy="1094704"/>
          </a:xfrm>
          <a:prstGeom prst="round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u-HU" b="1" dirty="0">
                <a:latin typeface="Arial" panose="020B0604020202020204" pitchFamily="34" charset="0"/>
                <a:cs typeface="Arial" panose="020B0604020202020204" pitchFamily="34" charset="0"/>
              </a:rPr>
              <a:t>Innovatív diagnosztikus módszerek a logopédiában</a:t>
            </a:r>
          </a:p>
        </p:txBody>
      </p:sp>
      <p:sp>
        <p:nvSpPr>
          <p:cNvPr id="7" name="Lekerekített téglalap 6">
            <a:extLst>
              <a:ext uri="{FF2B5EF4-FFF2-40B4-BE49-F238E27FC236}">
                <a16:creationId xmlns:a16="http://schemas.microsoft.com/office/drawing/2014/main" id="{C149A93C-4CCC-5AA7-E893-117265FA8C4F}"/>
              </a:ext>
            </a:extLst>
          </p:cNvPr>
          <p:cNvSpPr/>
          <p:nvPr/>
        </p:nvSpPr>
        <p:spPr>
          <a:xfrm>
            <a:off x="6357870" y="4468974"/>
            <a:ext cx="5181600" cy="1094704"/>
          </a:xfrm>
          <a:prstGeom prst="round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u-HU" b="1" dirty="0">
                <a:latin typeface="Arial" panose="020B0604020202020204" pitchFamily="34" charset="0"/>
                <a:cs typeface="Arial" panose="020B0604020202020204" pitchFamily="34" charset="0"/>
              </a:rPr>
              <a:t>Alapozó kutatás szimulációk készítésével, meglévő adatok másodelemzésével</a:t>
            </a:r>
          </a:p>
        </p:txBody>
      </p:sp>
      <p:sp>
        <p:nvSpPr>
          <p:cNvPr id="3" name="Lekerekített téglalap 6">
            <a:extLst>
              <a:ext uri="{FF2B5EF4-FFF2-40B4-BE49-F238E27FC236}">
                <a16:creationId xmlns:a16="http://schemas.microsoft.com/office/drawing/2014/main" id="{D4E011F9-52D3-0075-1074-03D25D94328E}"/>
              </a:ext>
            </a:extLst>
          </p:cNvPr>
          <p:cNvSpPr/>
          <p:nvPr/>
        </p:nvSpPr>
        <p:spPr>
          <a:xfrm>
            <a:off x="652530" y="5696709"/>
            <a:ext cx="5181600" cy="1094704"/>
          </a:xfrm>
          <a:prstGeom prst="round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u-HU" b="1" dirty="0">
                <a:latin typeface="Arial" panose="020B0604020202020204" pitchFamily="34" charset="0"/>
                <a:cs typeface="Arial" panose="020B0604020202020204" pitchFamily="34" charset="0"/>
              </a:rPr>
              <a:t>Társadalmi és fogyasztói elfogadáskutatás (</a:t>
            </a:r>
            <a:r>
              <a:rPr lang="hu-HU" b="1" dirty="0" err="1">
                <a:latin typeface="Arial" panose="020B0604020202020204" pitchFamily="34" charset="0"/>
                <a:cs typeface="Arial" panose="020B0604020202020204" pitchFamily="34" charset="0"/>
              </a:rPr>
              <a:t>acceptance</a:t>
            </a:r>
            <a:r>
              <a:rPr lang="hu-HU" b="1" dirty="0">
                <a:latin typeface="Arial" panose="020B0604020202020204" pitchFamily="34" charset="0"/>
                <a:cs typeface="Arial" panose="020B0604020202020204" pitchFamily="34" charset="0"/>
              </a:rPr>
              <a:t> </a:t>
            </a:r>
            <a:r>
              <a:rPr lang="hu-HU" b="1" dirty="0" err="1">
                <a:latin typeface="Arial" panose="020B0604020202020204" pitchFamily="34" charset="0"/>
                <a:cs typeface="Arial" panose="020B0604020202020204" pitchFamily="34" charset="0"/>
              </a:rPr>
              <a:t>research</a:t>
            </a:r>
            <a:r>
              <a:rPr lang="hu-HU" b="1"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34477809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D3FA4DFE-0075-EA53-3267-22ACB6437DD1}"/>
              </a:ext>
            </a:extLst>
          </p:cNvPr>
          <p:cNvSpPr>
            <a:spLocks noGrp="1"/>
          </p:cNvSpPr>
          <p:nvPr>
            <p:ph type="title"/>
          </p:nvPr>
        </p:nvSpPr>
        <p:spPr>
          <a:xfrm>
            <a:off x="5910682" y="267629"/>
            <a:ext cx="6281318" cy="1240174"/>
          </a:xfrm>
        </p:spPr>
        <p:txBody>
          <a:bodyPr/>
          <a:lstStyle/>
          <a:p>
            <a:pPr algn="ctr"/>
            <a:r>
              <a:rPr lang="hu-HU" sz="2800" b="1" dirty="0">
                <a:latin typeface="Arial" panose="020B0604020202020204" pitchFamily="34" charset="0"/>
                <a:cs typeface="Arial" panose="020B0604020202020204" pitchFamily="34" charset="0"/>
              </a:rPr>
              <a:t>ÉLETMINŐSÉGET JAVÍTÓ TÁRSADALMI INNOVÁCIÓK KUTATÁS-FEJLESZTÉSE</a:t>
            </a:r>
          </a:p>
        </p:txBody>
      </p:sp>
      <p:sp>
        <p:nvSpPr>
          <p:cNvPr id="4" name="Lekerekített téglalap 3">
            <a:extLst>
              <a:ext uri="{FF2B5EF4-FFF2-40B4-BE49-F238E27FC236}">
                <a16:creationId xmlns:a16="http://schemas.microsoft.com/office/drawing/2014/main" id="{6598B0BE-E4A2-FC0E-4AA0-9A6D3EF421F5}"/>
              </a:ext>
            </a:extLst>
          </p:cNvPr>
          <p:cNvSpPr/>
          <p:nvPr/>
        </p:nvSpPr>
        <p:spPr>
          <a:xfrm>
            <a:off x="177043" y="1982387"/>
            <a:ext cx="5181602" cy="1094704"/>
          </a:xfrm>
          <a:prstGeom prst="round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u-HU" b="1" dirty="0">
                <a:latin typeface="Arial" panose="020B0604020202020204" pitchFamily="34" charset="0"/>
                <a:cs typeface="Arial" panose="020B0604020202020204" pitchFamily="34" charset="0"/>
              </a:rPr>
              <a:t>LOKAM - Lokális közösségi alapú működés vizsgálata a támogatott lakhatási szolgáltatás, valamint az igénybe vevő, fogyatékossággal élő személyek körében</a:t>
            </a:r>
          </a:p>
        </p:txBody>
      </p:sp>
      <p:sp>
        <p:nvSpPr>
          <p:cNvPr id="5" name="Lekerekített téglalap 4">
            <a:extLst>
              <a:ext uri="{FF2B5EF4-FFF2-40B4-BE49-F238E27FC236}">
                <a16:creationId xmlns:a16="http://schemas.microsoft.com/office/drawing/2014/main" id="{82E5AB97-D942-45F8-F9CF-B0E8FB3FE3F5}"/>
              </a:ext>
            </a:extLst>
          </p:cNvPr>
          <p:cNvSpPr/>
          <p:nvPr/>
        </p:nvSpPr>
        <p:spPr>
          <a:xfrm>
            <a:off x="177044" y="4822245"/>
            <a:ext cx="5181600" cy="1094704"/>
          </a:xfrm>
          <a:prstGeom prst="round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u-HU" b="1" dirty="0">
                <a:solidFill>
                  <a:schemeClr val="bg1"/>
                </a:solidFill>
                <a:latin typeface="Arial" panose="020B0604020202020204" pitchFamily="34" charset="0"/>
                <a:cs typeface="Arial" panose="020B0604020202020204" pitchFamily="34" charset="0"/>
              </a:rPr>
              <a:t>Társadalmi innováció az időskori digitális szolgáltatás területén</a:t>
            </a:r>
          </a:p>
        </p:txBody>
      </p:sp>
      <p:sp>
        <p:nvSpPr>
          <p:cNvPr id="6" name="Lekerekített téglalap 5">
            <a:extLst>
              <a:ext uri="{FF2B5EF4-FFF2-40B4-BE49-F238E27FC236}">
                <a16:creationId xmlns:a16="http://schemas.microsoft.com/office/drawing/2014/main" id="{0ABF63E3-EED2-AAE2-C266-7C4862EFE4ED}"/>
              </a:ext>
            </a:extLst>
          </p:cNvPr>
          <p:cNvSpPr/>
          <p:nvPr/>
        </p:nvSpPr>
        <p:spPr>
          <a:xfrm>
            <a:off x="177043" y="3444423"/>
            <a:ext cx="5181601" cy="1094704"/>
          </a:xfrm>
          <a:prstGeom prst="round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u-HU" b="1" dirty="0">
                <a:latin typeface="Arial" panose="020B0604020202020204" pitchFamily="34" charset="0"/>
                <a:cs typeface="Arial" panose="020B0604020202020204" pitchFamily="34" charset="0"/>
              </a:rPr>
              <a:t>Látens és közvetlenül mérhető térviszonyulások komplex mintázatának feltárása: nyírbátori lakosok környezetpszichológiai helyei</a:t>
            </a:r>
          </a:p>
        </p:txBody>
      </p:sp>
      <p:sp>
        <p:nvSpPr>
          <p:cNvPr id="7" name="Lekerekített téglalap 6">
            <a:extLst>
              <a:ext uri="{FF2B5EF4-FFF2-40B4-BE49-F238E27FC236}">
                <a16:creationId xmlns:a16="http://schemas.microsoft.com/office/drawing/2014/main" id="{C149A93C-4CCC-5AA7-E893-117265FA8C4F}"/>
              </a:ext>
            </a:extLst>
          </p:cNvPr>
          <p:cNvSpPr/>
          <p:nvPr/>
        </p:nvSpPr>
        <p:spPr>
          <a:xfrm>
            <a:off x="6096000" y="4822245"/>
            <a:ext cx="5181600" cy="1094704"/>
          </a:xfrm>
          <a:prstGeom prst="round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u-HU" b="1" dirty="0">
                <a:latin typeface="Arial" panose="020B0604020202020204" pitchFamily="34" charset="0"/>
                <a:cs typeface="Arial" panose="020B0604020202020204" pitchFamily="34" charset="0"/>
              </a:rPr>
              <a:t>Tervezett közösségfejlesztés általános- és középiskolában a SMETRY módszer segítségével </a:t>
            </a:r>
          </a:p>
        </p:txBody>
      </p:sp>
      <p:sp>
        <p:nvSpPr>
          <p:cNvPr id="9" name="Lekerekített téglalap 6">
            <a:extLst>
              <a:ext uri="{FF2B5EF4-FFF2-40B4-BE49-F238E27FC236}">
                <a16:creationId xmlns:a16="http://schemas.microsoft.com/office/drawing/2014/main" id="{2526ACA3-4773-C311-25DF-8857CA47D7F5}"/>
              </a:ext>
            </a:extLst>
          </p:cNvPr>
          <p:cNvSpPr/>
          <p:nvPr/>
        </p:nvSpPr>
        <p:spPr>
          <a:xfrm>
            <a:off x="6096000" y="3444423"/>
            <a:ext cx="5181600" cy="1094704"/>
          </a:xfrm>
          <a:prstGeom prst="round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u-HU" b="1" dirty="0">
                <a:latin typeface="Arial" panose="020B0604020202020204" pitchFamily="34" charset="0"/>
                <a:cs typeface="Arial" panose="020B0604020202020204" pitchFamily="34" charset="0"/>
              </a:rPr>
              <a:t>Vadon élő állatok belterületi megjelenésének hatósági és társadalmi kezelésének vizsgálata</a:t>
            </a:r>
          </a:p>
        </p:txBody>
      </p:sp>
      <p:sp>
        <p:nvSpPr>
          <p:cNvPr id="10" name="Lekerekített téglalap 6">
            <a:extLst>
              <a:ext uri="{FF2B5EF4-FFF2-40B4-BE49-F238E27FC236}">
                <a16:creationId xmlns:a16="http://schemas.microsoft.com/office/drawing/2014/main" id="{09A63C07-5C1C-F6E9-9DB0-6B74BD84D624}"/>
              </a:ext>
            </a:extLst>
          </p:cNvPr>
          <p:cNvSpPr/>
          <p:nvPr/>
        </p:nvSpPr>
        <p:spPr>
          <a:xfrm>
            <a:off x="6096000" y="1928761"/>
            <a:ext cx="5181600" cy="1094704"/>
          </a:xfrm>
          <a:prstGeom prst="round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u-HU" b="1" dirty="0">
                <a:latin typeface="Arial" panose="020B0604020202020204" pitchFamily="34" charset="0"/>
                <a:cs typeface="Arial" panose="020B0604020202020204" pitchFamily="34" charset="0"/>
              </a:rPr>
              <a:t>Kognitív képességek mérése az affektív tényezők tükrében (DPV OVI1-2. </a:t>
            </a:r>
            <a:r>
              <a:rPr lang="hu-HU" b="1" dirty="0" err="1">
                <a:latin typeface="Arial" panose="020B0604020202020204" pitchFamily="34" charset="0"/>
                <a:cs typeface="Arial" panose="020B0604020202020204" pitchFamily="34" charset="0"/>
              </a:rPr>
              <a:t>tesztvalidálás</a:t>
            </a:r>
            <a:r>
              <a:rPr lang="hu-HU" b="1"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17953693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OVIE">
            <a:hlinkClick r:id="" action="ppaction://media"/>
            <a:extLst>
              <a:ext uri="{FF2B5EF4-FFF2-40B4-BE49-F238E27FC236}">
                <a16:creationId xmlns:a16="http://schemas.microsoft.com/office/drawing/2014/main" id="{C8259BE6-CA19-2C1C-03B8-7265FC87C3C8}"/>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5932369" y="-723331"/>
            <a:ext cx="3857625" cy="6858000"/>
          </a:xfrm>
          <a:prstGeom prst="rect">
            <a:avLst/>
          </a:prstGeom>
        </p:spPr>
      </p:pic>
    </p:spTree>
    <p:extLst>
      <p:ext uri="{BB962C8B-B14F-4D97-AF65-F5344CB8AC3E}">
        <p14:creationId xmlns:p14="http://schemas.microsoft.com/office/powerpoint/2010/main" val="7166196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928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Ábra 3" descr="Internet">
            <a:extLst>
              <a:ext uri="{FF2B5EF4-FFF2-40B4-BE49-F238E27FC236}">
                <a16:creationId xmlns:a16="http://schemas.microsoft.com/office/drawing/2014/main" id="{D8736BEE-947F-610E-F920-EF24B02AD3EF}"/>
              </a:ext>
            </a:extLst>
          </p:cNvPr>
          <p:cNvPicPr>
            <a:picLocks noChangeAspect="1"/>
          </p:cNvPicPr>
          <p:nvPr/>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674254" y="2045236"/>
            <a:ext cx="824247" cy="824247"/>
          </a:xfrm>
          <a:prstGeom prst="rect">
            <a:avLst/>
          </a:prstGeom>
        </p:spPr>
      </p:pic>
      <p:sp>
        <p:nvSpPr>
          <p:cNvPr id="5" name="Ellipszis 4">
            <a:extLst>
              <a:ext uri="{FF2B5EF4-FFF2-40B4-BE49-F238E27FC236}">
                <a16:creationId xmlns:a16="http://schemas.microsoft.com/office/drawing/2014/main" id="{4DF93E48-E995-8621-2C9E-2C02B0DA943E}"/>
              </a:ext>
            </a:extLst>
          </p:cNvPr>
          <p:cNvSpPr/>
          <p:nvPr/>
        </p:nvSpPr>
        <p:spPr>
          <a:xfrm>
            <a:off x="5383369" y="2359158"/>
            <a:ext cx="1996225" cy="1981020"/>
          </a:xfrm>
          <a:prstGeom prst="ellipse">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u-HU" sz="1700" dirty="0">
                <a:latin typeface="Arial" panose="020B0604020202020204" pitchFamily="34" charset="0"/>
                <a:cs typeface="Arial" panose="020B0604020202020204" pitchFamily="34" charset="0"/>
              </a:rPr>
              <a:t>TEMATIKUS FÓRUMOK</a:t>
            </a:r>
          </a:p>
        </p:txBody>
      </p:sp>
      <p:cxnSp>
        <p:nvCxnSpPr>
          <p:cNvPr id="8" name="Szögletes összekötő 7">
            <a:extLst>
              <a:ext uri="{FF2B5EF4-FFF2-40B4-BE49-F238E27FC236}">
                <a16:creationId xmlns:a16="http://schemas.microsoft.com/office/drawing/2014/main" id="{3970A804-1F8B-2281-11D1-E2A102986644}"/>
              </a:ext>
            </a:extLst>
          </p:cNvPr>
          <p:cNvCxnSpPr>
            <a:stCxn id="5" idx="1"/>
          </p:cNvCxnSpPr>
          <p:nvPr/>
        </p:nvCxnSpPr>
        <p:spPr>
          <a:xfrm rot="16200000" flipV="1">
            <a:off x="4096595" y="1070158"/>
            <a:ext cx="122689" cy="3035540"/>
          </a:xfrm>
          <a:prstGeom prst="bentConnector4">
            <a:avLst>
              <a:gd name="adj1" fmla="val -107598"/>
              <a:gd name="adj2" fmla="val 70089"/>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sp>
        <p:nvSpPr>
          <p:cNvPr id="11" name="Szövegdoboz 10">
            <a:extLst>
              <a:ext uri="{FF2B5EF4-FFF2-40B4-BE49-F238E27FC236}">
                <a16:creationId xmlns:a16="http://schemas.microsoft.com/office/drawing/2014/main" id="{5BF1A8BB-9265-D2E8-CAAE-FF79D1F04254}"/>
              </a:ext>
            </a:extLst>
          </p:cNvPr>
          <p:cNvSpPr txBox="1"/>
          <p:nvPr/>
        </p:nvSpPr>
        <p:spPr>
          <a:xfrm>
            <a:off x="3663214" y="2318834"/>
            <a:ext cx="215416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hu-HU" b="1" i="0" u="none" strike="noStrike" kern="1200" cap="none" spc="0" normalizeH="0" baseline="0" noProof="0" dirty="0">
                <a:ln>
                  <a:noFill/>
                </a:ln>
                <a:solidFill>
                  <a:srgbClr val="73B738"/>
                </a:solidFill>
                <a:uLnTx/>
                <a:uFillTx/>
                <a:latin typeface="Arial" panose="020B0604020202020204" pitchFamily="34" charset="0"/>
                <a:cs typeface="Arial" panose="020B0604020202020204" pitchFamily="34" charset="0"/>
              </a:rPr>
              <a:t>Digitalizáció</a:t>
            </a:r>
          </a:p>
        </p:txBody>
      </p:sp>
      <p:cxnSp>
        <p:nvCxnSpPr>
          <p:cNvPr id="13" name="Szögletes összekötő 12">
            <a:extLst>
              <a:ext uri="{FF2B5EF4-FFF2-40B4-BE49-F238E27FC236}">
                <a16:creationId xmlns:a16="http://schemas.microsoft.com/office/drawing/2014/main" id="{2F82F723-1E2E-52A8-7E61-2F2F6AC8809B}"/>
              </a:ext>
            </a:extLst>
          </p:cNvPr>
          <p:cNvCxnSpPr>
            <a:cxnSpLocks/>
          </p:cNvCxnSpPr>
          <p:nvPr/>
        </p:nvCxnSpPr>
        <p:spPr>
          <a:xfrm rot="10800000" flipV="1">
            <a:off x="1587374" y="3454038"/>
            <a:ext cx="3795995" cy="813290"/>
          </a:xfrm>
          <a:prstGeom prst="bentConnector3">
            <a:avLst>
              <a:gd name="adj1" fmla="val 40840"/>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pic>
        <p:nvPicPr>
          <p:cNvPr id="16" name="Ábra 15" descr="Jelölő">
            <a:extLst>
              <a:ext uri="{FF2B5EF4-FFF2-40B4-BE49-F238E27FC236}">
                <a16:creationId xmlns:a16="http://schemas.microsoft.com/office/drawing/2014/main" id="{F6EE16E6-D8E6-3E18-710D-F6C4126AFB7A}"/>
              </a:ext>
            </a:extLst>
          </p:cNvPr>
          <p:cNvPicPr>
            <a:picLocks noChangeAspect="1"/>
          </p:cNvPicPr>
          <p:nvPr/>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62610" y="3758045"/>
            <a:ext cx="824246" cy="824246"/>
          </a:xfrm>
          <a:prstGeom prst="rect">
            <a:avLst/>
          </a:prstGeom>
        </p:spPr>
      </p:pic>
      <p:sp>
        <p:nvSpPr>
          <p:cNvPr id="20" name="Szövegdoboz 19">
            <a:extLst>
              <a:ext uri="{FF2B5EF4-FFF2-40B4-BE49-F238E27FC236}">
                <a16:creationId xmlns:a16="http://schemas.microsoft.com/office/drawing/2014/main" id="{520CA5AA-FB1E-EB8F-E1FC-F37086002DD5}"/>
              </a:ext>
            </a:extLst>
          </p:cNvPr>
          <p:cNvSpPr txBox="1"/>
          <p:nvPr/>
        </p:nvSpPr>
        <p:spPr>
          <a:xfrm>
            <a:off x="1744794" y="3602463"/>
            <a:ext cx="2716573"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hu-HU" b="1" i="0" u="none" strike="noStrike" kern="1200" cap="none" spc="0" normalizeH="0" baseline="0" noProof="0" dirty="0">
                <a:ln>
                  <a:noFill/>
                </a:ln>
                <a:solidFill>
                  <a:srgbClr val="73B738"/>
                </a:solidFill>
                <a:uLnTx/>
                <a:uFillTx/>
                <a:latin typeface="Arial" panose="020B0604020202020204" pitchFamily="34" charset="0"/>
                <a:cs typeface="Arial" panose="020B0604020202020204" pitchFamily="34" charset="0"/>
              </a:rPr>
              <a:t>Helyi fejlesztések, </a:t>
            </a:r>
            <a:r>
              <a:rPr kumimoji="0" lang="hu-HU" b="1" i="0" u="none" strike="noStrike" kern="1200" cap="none" spc="0" normalizeH="0" baseline="0" noProof="0" dirty="0" err="1">
                <a:ln>
                  <a:noFill/>
                </a:ln>
                <a:solidFill>
                  <a:srgbClr val="73B738"/>
                </a:solidFill>
                <a:uLnTx/>
                <a:uFillTx/>
                <a:latin typeface="Arial" panose="020B0604020202020204" pitchFamily="34" charset="0"/>
                <a:cs typeface="Arial" panose="020B0604020202020204" pitchFamily="34" charset="0"/>
              </a:rPr>
              <a:t>governance</a:t>
            </a:r>
            <a:endParaRPr kumimoji="0" lang="hu-HU" b="1" i="0" u="none" strike="noStrike" kern="1200" cap="none" spc="0" normalizeH="0" baseline="0" noProof="0" dirty="0">
              <a:ln>
                <a:noFill/>
              </a:ln>
              <a:solidFill>
                <a:srgbClr val="73B738"/>
              </a:solidFill>
              <a:uLnTx/>
              <a:uFillTx/>
              <a:latin typeface="Arial" panose="020B0604020202020204" pitchFamily="34" charset="0"/>
              <a:cs typeface="Arial" panose="020B0604020202020204" pitchFamily="34" charset="0"/>
            </a:endParaRPr>
          </a:p>
        </p:txBody>
      </p:sp>
      <p:cxnSp>
        <p:nvCxnSpPr>
          <p:cNvPr id="25" name="Szögletes összekötő 24">
            <a:extLst>
              <a:ext uri="{FF2B5EF4-FFF2-40B4-BE49-F238E27FC236}">
                <a16:creationId xmlns:a16="http://schemas.microsoft.com/office/drawing/2014/main" id="{28D98517-52F6-4129-D8C5-35DC75697CF7}"/>
              </a:ext>
            </a:extLst>
          </p:cNvPr>
          <p:cNvCxnSpPr>
            <a:cxnSpLocks/>
            <a:stCxn id="5" idx="3"/>
            <a:endCxn id="26" idx="3"/>
          </p:cNvCxnSpPr>
          <p:nvPr/>
        </p:nvCxnSpPr>
        <p:spPr>
          <a:xfrm rot="5400000">
            <a:off x="4017939" y="3456748"/>
            <a:ext cx="1064455" cy="2251087"/>
          </a:xfrm>
          <a:prstGeom prst="bentConnector2">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pic>
        <p:nvPicPr>
          <p:cNvPr id="26" name="Ábra 25" descr="Sávdiagram romló tendenciával">
            <a:extLst>
              <a:ext uri="{FF2B5EF4-FFF2-40B4-BE49-F238E27FC236}">
                <a16:creationId xmlns:a16="http://schemas.microsoft.com/office/drawing/2014/main" id="{7204FF02-6661-2C30-2383-5AEBAEE9917D}"/>
              </a:ext>
            </a:extLst>
          </p:cNvPr>
          <p:cNvPicPr>
            <a:picLocks noChangeAspect="1"/>
          </p:cNvPicPr>
          <p:nvPr/>
        </p:nvPicPr>
        <p:blipFill>
          <a:blip r:embed="rId6" cstate="hq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738822" y="4771619"/>
            <a:ext cx="685800" cy="685800"/>
          </a:xfrm>
          <a:prstGeom prst="rect">
            <a:avLst/>
          </a:prstGeom>
        </p:spPr>
      </p:pic>
      <p:sp>
        <p:nvSpPr>
          <p:cNvPr id="27" name="Szövegdoboz 26">
            <a:extLst>
              <a:ext uri="{FF2B5EF4-FFF2-40B4-BE49-F238E27FC236}">
                <a16:creationId xmlns:a16="http://schemas.microsoft.com/office/drawing/2014/main" id="{10B6B5EF-E024-ADF9-59D1-09B92CA2A33E}"/>
              </a:ext>
            </a:extLst>
          </p:cNvPr>
          <p:cNvSpPr txBox="1"/>
          <p:nvPr/>
        </p:nvSpPr>
        <p:spPr>
          <a:xfrm>
            <a:off x="3735324" y="4614997"/>
            <a:ext cx="271657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hu-HU" sz="1800" b="1" i="0" u="none" strike="noStrike" kern="1200" cap="none" spc="0" normalizeH="0" baseline="0" noProof="0" dirty="0">
                <a:ln>
                  <a:noFill/>
                </a:ln>
                <a:solidFill>
                  <a:srgbClr val="73B738"/>
                </a:solidFill>
                <a:uLnTx/>
                <a:uFillTx/>
                <a:latin typeface="Arial" panose="020B0604020202020204" pitchFamily="34" charset="0"/>
                <a:cs typeface="Arial" panose="020B0604020202020204" pitchFamily="34" charset="0"/>
              </a:rPr>
              <a:t>Társadalmi</a:t>
            </a:r>
            <a:r>
              <a:rPr kumimoji="0" lang="hu-HU" sz="1800" b="1" i="0" u="none" strike="noStrike" kern="1200" cap="none" spc="0" normalizeH="0" baseline="0" noProof="0" dirty="0">
                <a:ln>
                  <a:noFill/>
                </a:ln>
                <a:solidFill>
                  <a:prstClr val="black"/>
                </a:solidFill>
                <a:uLnTx/>
                <a:uFillTx/>
                <a:latin typeface="Arial" panose="020B0604020202020204" pitchFamily="34" charset="0"/>
                <a:cs typeface="Arial" panose="020B0604020202020204" pitchFamily="34" charset="0"/>
              </a:rPr>
              <a:t> </a:t>
            </a:r>
            <a:r>
              <a:rPr kumimoji="0" lang="hu-HU" sz="1800" b="1" i="0" u="none" strike="noStrike" kern="1200" cap="none" spc="0" normalizeH="0" baseline="0" noProof="0" dirty="0">
                <a:ln>
                  <a:noFill/>
                </a:ln>
                <a:solidFill>
                  <a:srgbClr val="73B738"/>
                </a:solidFill>
                <a:uLnTx/>
                <a:uFillTx/>
                <a:latin typeface="Arial" panose="020B0604020202020204" pitchFamily="34" charset="0"/>
                <a:cs typeface="Arial" panose="020B0604020202020204" pitchFamily="34" charset="0"/>
              </a:rPr>
              <a:t>jólét</a:t>
            </a:r>
          </a:p>
        </p:txBody>
      </p:sp>
      <p:cxnSp>
        <p:nvCxnSpPr>
          <p:cNvPr id="31" name="Szögletes összekötő 30">
            <a:extLst>
              <a:ext uri="{FF2B5EF4-FFF2-40B4-BE49-F238E27FC236}">
                <a16:creationId xmlns:a16="http://schemas.microsoft.com/office/drawing/2014/main" id="{D533F92E-6B94-5C7E-68AD-9BD44A6A1BC4}"/>
              </a:ext>
            </a:extLst>
          </p:cNvPr>
          <p:cNvCxnSpPr>
            <a:cxnSpLocks/>
            <a:stCxn id="5" idx="4"/>
          </p:cNvCxnSpPr>
          <p:nvPr/>
        </p:nvCxnSpPr>
        <p:spPr>
          <a:xfrm rot="16200000" flipH="1">
            <a:off x="6033339" y="4688321"/>
            <a:ext cx="862884" cy="166598"/>
          </a:xfrm>
          <a:prstGeom prst="bentConnector3">
            <a:avLst>
              <a:gd name="adj1" fmla="val 47015"/>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pic>
        <p:nvPicPr>
          <p:cNvPr id="34" name="Kép 33">
            <a:extLst>
              <a:ext uri="{FF2B5EF4-FFF2-40B4-BE49-F238E27FC236}">
                <a16:creationId xmlns:a16="http://schemas.microsoft.com/office/drawing/2014/main" id="{CD8609C5-3458-20D5-DCDA-CF63ECF83F2E}"/>
              </a:ext>
            </a:extLst>
          </p:cNvPr>
          <p:cNvPicPr>
            <a:picLocks noChangeAspect="1"/>
          </p:cNvPicPr>
          <p:nvPr/>
        </p:nvPicPr>
        <p:blipFill>
          <a:blip r:embed="rId8" cstate="hqprint">
            <a:extLst>
              <a:ext uri="{28A0092B-C50C-407E-A947-70E740481C1C}">
                <a14:useLocalDpi xmlns:a14="http://schemas.microsoft.com/office/drawing/2010/main" val="0"/>
              </a:ext>
            </a:extLst>
          </a:blip>
          <a:stretch>
            <a:fillRect/>
          </a:stretch>
        </p:blipFill>
        <p:spPr>
          <a:xfrm>
            <a:off x="5865432" y="5254429"/>
            <a:ext cx="1301720" cy="500978"/>
          </a:xfrm>
          <a:prstGeom prst="rect">
            <a:avLst/>
          </a:prstGeom>
        </p:spPr>
      </p:pic>
      <p:sp>
        <p:nvSpPr>
          <p:cNvPr id="35" name="Szövegdoboz 34">
            <a:extLst>
              <a:ext uri="{FF2B5EF4-FFF2-40B4-BE49-F238E27FC236}">
                <a16:creationId xmlns:a16="http://schemas.microsoft.com/office/drawing/2014/main" id="{88DE0D33-DA0B-C4B0-7830-7C193B901025}"/>
              </a:ext>
            </a:extLst>
          </p:cNvPr>
          <p:cNvSpPr txBox="1"/>
          <p:nvPr/>
        </p:nvSpPr>
        <p:spPr>
          <a:xfrm>
            <a:off x="6575533" y="4640605"/>
            <a:ext cx="2716573"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hu-HU" sz="1800" b="1" i="0" u="none" strike="noStrike" kern="1200" cap="none" spc="0" normalizeH="0" baseline="0" noProof="0" dirty="0">
                <a:ln>
                  <a:noFill/>
                </a:ln>
                <a:solidFill>
                  <a:srgbClr val="73B738"/>
                </a:solidFill>
                <a:uLnTx/>
                <a:uFillTx/>
                <a:latin typeface="Arial" panose="020B0604020202020204" pitchFamily="34" charset="0"/>
                <a:cs typeface="Arial" panose="020B0604020202020204" pitchFamily="34" charset="0"/>
              </a:rPr>
              <a:t>Munka jövője, a jövő gazdasága</a:t>
            </a:r>
          </a:p>
        </p:txBody>
      </p:sp>
      <p:cxnSp>
        <p:nvCxnSpPr>
          <p:cNvPr id="38" name="Szögletes összekötő 37">
            <a:extLst>
              <a:ext uri="{FF2B5EF4-FFF2-40B4-BE49-F238E27FC236}">
                <a16:creationId xmlns:a16="http://schemas.microsoft.com/office/drawing/2014/main" id="{E2D6595E-D063-3DAE-CA75-D25E873EF790}"/>
              </a:ext>
            </a:extLst>
          </p:cNvPr>
          <p:cNvCxnSpPr>
            <a:cxnSpLocks/>
            <a:endCxn id="44" idx="1"/>
          </p:cNvCxnSpPr>
          <p:nvPr/>
        </p:nvCxnSpPr>
        <p:spPr>
          <a:xfrm>
            <a:off x="7167152" y="3863662"/>
            <a:ext cx="2826835" cy="455871"/>
          </a:xfrm>
          <a:prstGeom prst="bentConnector3">
            <a:avLst>
              <a:gd name="adj1" fmla="val 18564"/>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pic>
        <p:nvPicPr>
          <p:cNvPr id="44" name="Ábra 43" descr="Kapcsolatok">
            <a:extLst>
              <a:ext uri="{FF2B5EF4-FFF2-40B4-BE49-F238E27FC236}">
                <a16:creationId xmlns:a16="http://schemas.microsoft.com/office/drawing/2014/main" id="{83104ECA-6291-22D9-2A97-A56CCB58D6F3}"/>
              </a:ext>
            </a:extLst>
          </p:cNvPr>
          <p:cNvPicPr>
            <a:picLocks noChangeAspect="1"/>
          </p:cNvPicPr>
          <p:nvPr/>
        </p:nvPicPr>
        <p:blipFill>
          <a:blip r:embed="rId9" cstate="hq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9993987" y="3976633"/>
            <a:ext cx="685800" cy="685800"/>
          </a:xfrm>
          <a:prstGeom prst="rect">
            <a:avLst/>
          </a:prstGeom>
        </p:spPr>
      </p:pic>
      <p:sp>
        <p:nvSpPr>
          <p:cNvPr id="48" name="Szövegdoboz 47">
            <a:extLst>
              <a:ext uri="{FF2B5EF4-FFF2-40B4-BE49-F238E27FC236}">
                <a16:creationId xmlns:a16="http://schemas.microsoft.com/office/drawing/2014/main" id="{D63CDF4F-303C-5497-06CC-B0FEB0B0C095}"/>
              </a:ext>
            </a:extLst>
          </p:cNvPr>
          <p:cNvSpPr txBox="1"/>
          <p:nvPr/>
        </p:nvSpPr>
        <p:spPr>
          <a:xfrm>
            <a:off x="7722467" y="3648466"/>
            <a:ext cx="3829882"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hu-HU" b="1" i="0" u="none" strike="noStrike" kern="1200" cap="none" spc="0" normalizeH="0" baseline="0" noProof="0" dirty="0">
                <a:ln>
                  <a:noFill/>
                </a:ln>
                <a:solidFill>
                  <a:srgbClr val="73B738"/>
                </a:solidFill>
                <a:uLnTx/>
                <a:uFillTx/>
                <a:latin typeface="Arial" panose="020B0604020202020204" pitchFamily="34" charset="0"/>
                <a:cs typeface="Arial" panose="020B0604020202020204" pitchFamily="34" charset="0"/>
              </a:rPr>
              <a:t>Társadalmi innováció menedzselése</a:t>
            </a:r>
          </a:p>
        </p:txBody>
      </p:sp>
      <p:cxnSp>
        <p:nvCxnSpPr>
          <p:cNvPr id="56" name="Szögletes összekötő 55">
            <a:extLst>
              <a:ext uri="{FF2B5EF4-FFF2-40B4-BE49-F238E27FC236}">
                <a16:creationId xmlns:a16="http://schemas.microsoft.com/office/drawing/2014/main" id="{6E54E9EB-1CEF-E92E-C4C1-8F7AEDB526A1}"/>
              </a:ext>
            </a:extLst>
          </p:cNvPr>
          <p:cNvCxnSpPr>
            <a:cxnSpLocks/>
            <a:stCxn id="5" idx="6"/>
            <a:endCxn id="58" idx="1"/>
          </p:cNvCxnSpPr>
          <p:nvPr/>
        </p:nvCxnSpPr>
        <p:spPr>
          <a:xfrm flipV="1">
            <a:off x="7379594" y="3009899"/>
            <a:ext cx="2987610" cy="339769"/>
          </a:xfrm>
          <a:prstGeom prst="bentConnector3">
            <a:avLst>
              <a:gd name="adj1" fmla="val 27584"/>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pic>
        <p:nvPicPr>
          <p:cNvPr id="58" name="Ábra 57" descr="Agy egy fejben">
            <a:extLst>
              <a:ext uri="{FF2B5EF4-FFF2-40B4-BE49-F238E27FC236}">
                <a16:creationId xmlns:a16="http://schemas.microsoft.com/office/drawing/2014/main" id="{693CD62D-262B-FB3F-398A-5B2E96530920}"/>
              </a:ext>
            </a:extLst>
          </p:cNvPr>
          <p:cNvPicPr>
            <a:picLocks noChangeAspect="1"/>
          </p:cNvPicPr>
          <p:nvPr/>
        </p:nvPicPr>
        <p:blipFill>
          <a:blip r:embed="rId11" cstate="hq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10367204" y="2666999"/>
            <a:ext cx="685800" cy="685800"/>
          </a:xfrm>
          <a:prstGeom prst="rect">
            <a:avLst/>
          </a:prstGeom>
        </p:spPr>
      </p:pic>
      <p:sp>
        <p:nvSpPr>
          <p:cNvPr id="60" name="Szövegdoboz 59">
            <a:extLst>
              <a:ext uri="{FF2B5EF4-FFF2-40B4-BE49-F238E27FC236}">
                <a16:creationId xmlns:a16="http://schemas.microsoft.com/office/drawing/2014/main" id="{70D72773-E48F-F008-6A64-2A5BD006731D}"/>
              </a:ext>
            </a:extLst>
          </p:cNvPr>
          <p:cNvSpPr txBox="1"/>
          <p:nvPr/>
        </p:nvSpPr>
        <p:spPr>
          <a:xfrm>
            <a:off x="8167618" y="2613217"/>
            <a:ext cx="382988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hu-HU" b="1" i="0" u="none" strike="noStrike" kern="1200" cap="none" spc="0" normalizeH="0" baseline="0" noProof="0" dirty="0">
                <a:ln>
                  <a:noFill/>
                </a:ln>
                <a:solidFill>
                  <a:srgbClr val="73B738"/>
                </a:solidFill>
                <a:uLnTx/>
                <a:uFillTx/>
                <a:latin typeface="Arial" panose="020B0604020202020204" pitchFamily="34" charset="0"/>
                <a:cs typeface="Arial" panose="020B0604020202020204" pitchFamily="34" charset="0"/>
              </a:rPr>
              <a:t>Humán rendszerek</a:t>
            </a:r>
          </a:p>
        </p:txBody>
      </p:sp>
      <p:cxnSp>
        <p:nvCxnSpPr>
          <p:cNvPr id="68" name="Szögletes összekötő 67">
            <a:extLst>
              <a:ext uri="{FF2B5EF4-FFF2-40B4-BE49-F238E27FC236}">
                <a16:creationId xmlns:a16="http://schemas.microsoft.com/office/drawing/2014/main" id="{5F864B2D-5211-232C-5E53-10FABFAD1CD1}"/>
              </a:ext>
            </a:extLst>
          </p:cNvPr>
          <p:cNvCxnSpPr>
            <a:cxnSpLocks/>
          </p:cNvCxnSpPr>
          <p:nvPr/>
        </p:nvCxnSpPr>
        <p:spPr>
          <a:xfrm flipV="1">
            <a:off x="7167152" y="1987178"/>
            <a:ext cx="3200052" cy="715809"/>
          </a:xfrm>
          <a:prstGeom prst="bentConnector3">
            <a:avLst>
              <a:gd name="adj1" fmla="val 11766"/>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pic>
        <p:nvPicPr>
          <p:cNvPr id="72" name="Ábra 71" descr="Növény">
            <a:extLst>
              <a:ext uri="{FF2B5EF4-FFF2-40B4-BE49-F238E27FC236}">
                <a16:creationId xmlns:a16="http://schemas.microsoft.com/office/drawing/2014/main" id="{63CEEAB2-3CCD-0B5D-B1B3-C8C4B1EF037F}"/>
              </a:ext>
            </a:extLst>
          </p:cNvPr>
          <p:cNvPicPr>
            <a:picLocks noChangeAspect="1"/>
          </p:cNvPicPr>
          <p:nvPr/>
        </p:nvPicPr>
        <p:blipFill>
          <a:blip r:embed="rId13" cstate="hqprint">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10586055" y="1611408"/>
            <a:ext cx="685800" cy="685800"/>
          </a:xfrm>
          <a:prstGeom prst="rect">
            <a:avLst/>
          </a:prstGeom>
        </p:spPr>
      </p:pic>
      <p:sp>
        <p:nvSpPr>
          <p:cNvPr id="73" name="Szövegdoboz 72">
            <a:extLst>
              <a:ext uri="{FF2B5EF4-FFF2-40B4-BE49-F238E27FC236}">
                <a16:creationId xmlns:a16="http://schemas.microsoft.com/office/drawing/2014/main" id="{DD07A077-B107-863B-E3F2-768B36FB413B}"/>
              </a:ext>
            </a:extLst>
          </p:cNvPr>
          <p:cNvSpPr txBox="1"/>
          <p:nvPr/>
        </p:nvSpPr>
        <p:spPr>
          <a:xfrm>
            <a:off x="7537532" y="2069160"/>
            <a:ext cx="382988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hu-HU" b="1" i="0" u="none" strike="noStrike" kern="1200" cap="none" spc="0" normalizeH="0" baseline="0" noProof="0" dirty="0">
                <a:ln>
                  <a:noFill/>
                </a:ln>
                <a:solidFill>
                  <a:srgbClr val="73B738"/>
                </a:solidFill>
                <a:uLnTx/>
                <a:uFillTx/>
                <a:latin typeface="Arial" panose="020B0604020202020204" pitchFamily="34" charset="0"/>
                <a:cs typeface="Arial" panose="020B0604020202020204" pitchFamily="34" charset="0"/>
              </a:rPr>
              <a:t>Környezeti innováció, klíma</a:t>
            </a:r>
          </a:p>
        </p:txBody>
      </p:sp>
      <p:cxnSp>
        <p:nvCxnSpPr>
          <p:cNvPr id="77" name="Szögletes összekötő 76">
            <a:extLst>
              <a:ext uri="{FF2B5EF4-FFF2-40B4-BE49-F238E27FC236}">
                <a16:creationId xmlns:a16="http://schemas.microsoft.com/office/drawing/2014/main" id="{5B7F840B-3EE9-771B-6833-0898C3FC6E74}"/>
              </a:ext>
            </a:extLst>
          </p:cNvPr>
          <p:cNvCxnSpPr>
            <a:cxnSpLocks/>
          </p:cNvCxnSpPr>
          <p:nvPr/>
        </p:nvCxnSpPr>
        <p:spPr>
          <a:xfrm rot="5400000" flipH="1" flipV="1">
            <a:off x="6113856" y="1763123"/>
            <a:ext cx="747750" cy="470079"/>
          </a:xfrm>
          <a:prstGeom prst="bentConnector3">
            <a:avLst>
              <a:gd name="adj1" fmla="val 50000"/>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pic>
        <p:nvPicPr>
          <p:cNvPr id="83" name="Ábra 82" descr="Dráma">
            <a:extLst>
              <a:ext uri="{FF2B5EF4-FFF2-40B4-BE49-F238E27FC236}">
                <a16:creationId xmlns:a16="http://schemas.microsoft.com/office/drawing/2014/main" id="{1B165279-C39C-6A04-0A72-FCBE9710558A}"/>
              </a:ext>
            </a:extLst>
          </p:cNvPr>
          <p:cNvPicPr>
            <a:picLocks noChangeAspect="1"/>
          </p:cNvPicPr>
          <p:nvPr/>
        </p:nvPicPr>
        <p:blipFill>
          <a:blip r:embed="rId15" cstate="hqprint">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6230271" y="1058583"/>
            <a:ext cx="685800" cy="685800"/>
          </a:xfrm>
          <a:prstGeom prst="rect">
            <a:avLst/>
          </a:prstGeom>
        </p:spPr>
      </p:pic>
      <p:sp>
        <p:nvSpPr>
          <p:cNvPr id="84" name="Szövegdoboz 83">
            <a:extLst>
              <a:ext uri="{FF2B5EF4-FFF2-40B4-BE49-F238E27FC236}">
                <a16:creationId xmlns:a16="http://schemas.microsoft.com/office/drawing/2014/main" id="{835CA3D9-4557-75CA-B443-21514C5CC56A}"/>
              </a:ext>
            </a:extLst>
          </p:cNvPr>
          <p:cNvSpPr txBox="1"/>
          <p:nvPr/>
        </p:nvSpPr>
        <p:spPr>
          <a:xfrm>
            <a:off x="6754824" y="1539439"/>
            <a:ext cx="382988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hu-HU" sz="1800" b="1" i="0" u="none" strike="noStrike" kern="1200" cap="none" spc="0" normalizeH="0" baseline="0" noProof="0" dirty="0">
                <a:ln>
                  <a:noFill/>
                </a:ln>
                <a:solidFill>
                  <a:srgbClr val="73B738"/>
                </a:solidFill>
                <a:uLnTx/>
                <a:uFillTx/>
                <a:latin typeface="Arial" panose="020B0604020202020204" pitchFamily="34" charset="0"/>
                <a:cs typeface="Arial" panose="020B0604020202020204" pitchFamily="34" charset="0"/>
              </a:rPr>
              <a:t>Kultúra, kreativitás</a:t>
            </a:r>
          </a:p>
        </p:txBody>
      </p:sp>
    </p:spTree>
    <p:extLst>
      <p:ext uri="{BB962C8B-B14F-4D97-AF65-F5344CB8AC3E}">
        <p14:creationId xmlns:p14="http://schemas.microsoft.com/office/powerpoint/2010/main" val="29781678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4">
                                            <p:txEl>
                                              <p:pRg st="0" end="0"/>
                                            </p:txEl>
                                          </p:spTgt>
                                        </p:tgtEl>
                                        <p:attrNameLst>
                                          <p:attrName>style.visibility</p:attrName>
                                        </p:attrNameLst>
                                      </p:cBhvr>
                                      <p:to>
                                        <p:strVal val="visible"/>
                                      </p:to>
                                    </p:set>
                                    <p:animEffect transition="in" filter="fade">
                                      <p:cBhvr>
                                        <p:cTn id="7" dur="1000"/>
                                        <p:tgtEl>
                                          <p:spTgt spid="84">
                                            <p:txEl>
                                              <p:pRg st="0" end="0"/>
                                            </p:txEl>
                                          </p:spTgt>
                                        </p:tgtEl>
                                      </p:cBhvr>
                                    </p:animEffect>
                                    <p:anim calcmode="lin" valueType="num">
                                      <p:cBhvr>
                                        <p:cTn id="8" dur="1000" fill="hold"/>
                                        <p:tgtEl>
                                          <p:spTgt spid="8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8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73">
                                            <p:txEl>
                                              <p:pRg st="0" end="0"/>
                                            </p:txEl>
                                          </p:spTgt>
                                        </p:tgtEl>
                                        <p:attrNameLst>
                                          <p:attrName>style.visibility</p:attrName>
                                        </p:attrNameLst>
                                      </p:cBhvr>
                                      <p:to>
                                        <p:strVal val="visible"/>
                                      </p:to>
                                    </p:set>
                                    <p:animEffect transition="in" filter="fade">
                                      <p:cBhvr>
                                        <p:cTn id="14" dur="1000"/>
                                        <p:tgtEl>
                                          <p:spTgt spid="73">
                                            <p:txEl>
                                              <p:pRg st="0" end="0"/>
                                            </p:txEl>
                                          </p:spTgt>
                                        </p:tgtEl>
                                      </p:cBhvr>
                                    </p:animEffect>
                                    <p:anim calcmode="lin" valueType="num">
                                      <p:cBhvr>
                                        <p:cTn id="15" dur="1000" fill="hold"/>
                                        <p:tgtEl>
                                          <p:spTgt spid="7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7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60">
                                            <p:txEl>
                                              <p:pRg st="0" end="0"/>
                                            </p:txEl>
                                          </p:spTgt>
                                        </p:tgtEl>
                                        <p:attrNameLst>
                                          <p:attrName>style.visibility</p:attrName>
                                        </p:attrNameLst>
                                      </p:cBhvr>
                                      <p:to>
                                        <p:strVal val="visible"/>
                                      </p:to>
                                    </p:set>
                                    <p:animEffect transition="in" filter="fade">
                                      <p:cBhvr>
                                        <p:cTn id="21" dur="1000"/>
                                        <p:tgtEl>
                                          <p:spTgt spid="60">
                                            <p:txEl>
                                              <p:pRg st="0" end="0"/>
                                            </p:txEl>
                                          </p:spTgt>
                                        </p:tgtEl>
                                      </p:cBhvr>
                                    </p:animEffect>
                                    <p:anim calcmode="lin" valueType="num">
                                      <p:cBhvr>
                                        <p:cTn id="22" dur="1000" fill="hold"/>
                                        <p:tgtEl>
                                          <p:spTgt spid="60">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60">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8">
                                            <p:txEl>
                                              <p:pRg st="0" end="0"/>
                                            </p:txEl>
                                          </p:spTgt>
                                        </p:tgtEl>
                                        <p:attrNameLst>
                                          <p:attrName>style.visibility</p:attrName>
                                        </p:attrNameLst>
                                      </p:cBhvr>
                                      <p:to>
                                        <p:strVal val="visible"/>
                                      </p:to>
                                    </p:set>
                                    <p:animEffect transition="in" filter="fade">
                                      <p:cBhvr>
                                        <p:cTn id="28" dur="1000"/>
                                        <p:tgtEl>
                                          <p:spTgt spid="48">
                                            <p:txEl>
                                              <p:pRg st="0" end="0"/>
                                            </p:txEl>
                                          </p:spTgt>
                                        </p:tgtEl>
                                      </p:cBhvr>
                                    </p:animEffect>
                                    <p:anim calcmode="lin" valueType="num">
                                      <p:cBhvr>
                                        <p:cTn id="29" dur="1000" fill="hold"/>
                                        <p:tgtEl>
                                          <p:spTgt spid="48">
                                            <p:txEl>
                                              <p:pRg st="0" end="0"/>
                                            </p:txEl>
                                          </p:spTgt>
                                        </p:tgtEl>
                                        <p:attrNameLst>
                                          <p:attrName>ppt_x</p:attrName>
                                        </p:attrNameLst>
                                      </p:cBhvr>
                                      <p:tavLst>
                                        <p:tav tm="0">
                                          <p:val>
                                            <p:strVal val="#ppt_x"/>
                                          </p:val>
                                        </p:tav>
                                        <p:tav tm="100000">
                                          <p:val>
                                            <p:strVal val="#ppt_x"/>
                                          </p:val>
                                        </p:tav>
                                      </p:tavLst>
                                    </p:anim>
                                    <p:anim calcmode="lin" valueType="num">
                                      <p:cBhvr>
                                        <p:cTn id="30" dur="1000" fill="hold"/>
                                        <p:tgtEl>
                                          <p:spTgt spid="4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5">
                                            <p:txEl>
                                              <p:pRg st="0" end="0"/>
                                            </p:txEl>
                                          </p:spTgt>
                                        </p:tgtEl>
                                        <p:attrNameLst>
                                          <p:attrName>style.visibility</p:attrName>
                                        </p:attrNameLst>
                                      </p:cBhvr>
                                      <p:to>
                                        <p:strVal val="visible"/>
                                      </p:to>
                                    </p:set>
                                    <p:animEffect transition="in" filter="fade">
                                      <p:cBhvr>
                                        <p:cTn id="35" dur="1000"/>
                                        <p:tgtEl>
                                          <p:spTgt spid="35">
                                            <p:txEl>
                                              <p:pRg st="0" end="0"/>
                                            </p:txEl>
                                          </p:spTgt>
                                        </p:tgtEl>
                                      </p:cBhvr>
                                    </p:animEffect>
                                    <p:anim calcmode="lin" valueType="num">
                                      <p:cBhvr>
                                        <p:cTn id="36" dur="1000" fill="hold"/>
                                        <p:tgtEl>
                                          <p:spTgt spid="35">
                                            <p:txEl>
                                              <p:pRg st="0" end="0"/>
                                            </p:txEl>
                                          </p:spTgt>
                                        </p:tgtEl>
                                        <p:attrNameLst>
                                          <p:attrName>ppt_x</p:attrName>
                                        </p:attrNameLst>
                                      </p:cBhvr>
                                      <p:tavLst>
                                        <p:tav tm="0">
                                          <p:val>
                                            <p:strVal val="#ppt_x"/>
                                          </p:val>
                                        </p:tav>
                                        <p:tav tm="100000">
                                          <p:val>
                                            <p:strVal val="#ppt_x"/>
                                          </p:val>
                                        </p:tav>
                                      </p:tavLst>
                                    </p:anim>
                                    <p:anim calcmode="lin" valueType="num">
                                      <p:cBhvr>
                                        <p:cTn id="37" dur="1000" fill="hold"/>
                                        <p:tgtEl>
                                          <p:spTgt spid="3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27">
                                            <p:txEl>
                                              <p:pRg st="0" end="0"/>
                                            </p:txEl>
                                          </p:spTgt>
                                        </p:tgtEl>
                                        <p:attrNameLst>
                                          <p:attrName>style.visibility</p:attrName>
                                        </p:attrNameLst>
                                      </p:cBhvr>
                                      <p:to>
                                        <p:strVal val="visible"/>
                                      </p:to>
                                    </p:set>
                                    <p:animEffect transition="in" filter="fade">
                                      <p:cBhvr>
                                        <p:cTn id="42" dur="1000"/>
                                        <p:tgtEl>
                                          <p:spTgt spid="27">
                                            <p:txEl>
                                              <p:pRg st="0" end="0"/>
                                            </p:txEl>
                                          </p:spTgt>
                                        </p:tgtEl>
                                      </p:cBhvr>
                                    </p:animEffect>
                                    <p:anim calcmode="lin" valueType="num">
                                      <p:cBhvr>
                                        <p:cTn id="43" dur="1000" fill="hold"/>
                                        <p:tgtEl>
                                          <p:spTgt spid="27">
                                            <p:txEl>
                                              <p:pRg st="0" end="0"/>
                                            </p:txEl>
                                          </p:spTgt>
                                        </p:tgtEl>
                                        <p:attrNameLst>
                                          <p:attrName>ppt_x</p:attrName>
                                        </p:attrNameLst>
                                      </p:cBhvr>
                                      <p:tavLst>
                                        <p:tav tm="0">
                                          <p:val>
                                            <p:strVal val="#ppt_x"/>
                                          </p:val>
                                        </p:tav>
                                        <p:tav tm="100000">
                                          <p:val>
                                            <p:strVal val="#ppt_x"/>
                                          </p:val>
                                        </p:tav>
                                      </p:tavLst>
                                    </p:anim>
                                    <p:anim calcmode="lin" valueType="num">
                                      <p:cBhvr>
                                        <p:cTn id="44" dur="1000" fill="hold"/>
                                        <p:tgtEl>
                                          <p:spTgt spid="2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20">
                                            <p:txEl>
                                              <p:pRg st="0" end="0"/>
                                            </p:txEl>
                                          </p:spTgt>
                                        </p:tgtEl>
                                        <p:attrNameLst>
                                          <p:attrName>style.visibility</p:attrName>
                                        </p:attrNameLst>
                                      </p:cBhvr>
                                      <p:to>
                                        <p:strVal val="visible"/>
                                      </p:to>
                                    </p:set>
                                    <p:animEffect transition="in" filter="fade">
                                      <p:cBhvr>
                                        <p:cTn id="49" dur="1000"/>
                                        <p:tgtEl>
                                          <p:spTgt spid="20">
                                            <p:txEl>
                                              <p:pRg st="0" end="0"/>
                                            </p:txEl>
                                          </p:spTgt>
                                        </p:tgtEl>
                                      </p:cBhvr>
                                    </p:animEffect>
                                    <p:anim calcmode="lin" valueType="num">
                                      <p:cBhvr>
                                        <p:cTn id="50" dur="1000" fill="hold"/>
                                        <p:tgtEl>
                                          <p:spTgt spid="20">
                                            <p:txEl>
                                              <p:pRg st="0" end="0"/>
                                            </p:txEl>
                                          </p:spTgt>
                                        </p:tgtEl>
                                        <p:attrNameLst>
                                          <p:attrName>ppt_x</p:attrName>
                                        </p:attrNameLst>
                                      </p:cBhvr>
                                      <p:tavLst>
                                        <p:tav tm="0">
                                          <p:val>
                                            <p:strVal val="#ppt_x"/>
                                          </p:val>
                                        </p:tav>
                                        <p:tav tm="100000">
                                          <p:val>
                                            <p:strVal val="#ppt_x"/>
                                          </p:val>
                                        </p:tav>
                                      </p:tavLst>
                                    </p:anim>
                                    <p:anim calcmode="lin" valueType="num">
                                      <p:cBhvr>
                                        <p:cTn id="51" dur="1000" fill="hold"/>
                                        <p:tgtEl>
                                          <p:spTgt spid="20">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11">
                                            <p:txEl>
                                              <p:pRg st="0" end="0"/>
                                            </p:txEl>
                                          </p:spTgt>
                                        </p:tgtEl>
                                        <p:attrNameLst>
                                          <p:attrName>style.visibility</p:attrName>
                                        </p:attrNameLst>
                                      </p:cBhvr>
                                      <p:to>
                                        <p:strVal val="visible"/>
                                      </p:to>
                                    </p:set>
                                    <p:animEffect transition="in" filter="fade">
                                      <p:cBhvr>
                                        <p:cTn id="56" dur="1000"/>
                                        <p:tgtEl>
                                          <p:spTgt spid="11">
                                            <p:txEl>
                                              <p:pRg st="0" end="0"/>
                                            </p:txEl>
                                          </p:spTgt>
                                        </p:tgtEl>
                                      </p:cBhvr>
                                    </p:animEffect>
                                    <p:anim calcmode="lin" valueType="num">
                                      <p:cBhvr>
                                        <p:cTn id="57" dur="1000" fill="hold"/>
                                        <p:tgtEl>
                                          <p:spTgt spid="11">
                                            <p:txEl>
                                              <p:pRg st="0" end="0"/>
                                            </p:txEl>
                                          </p:spTgt>
                                        </p:tgtEl>
                                        <p:attrNameLst>
                                          <p:attrName>ppt_x</p:attrName>
                                        </p:attrNameLst>
                                      </p:cBhvr>
                                      <p:tavLst>
                                        <p:tav tm="0">
                                          <p:val>
                                            <p:strVal val="#ppt_x"/>
                                          </p:val>
                                        </p:tav>
                                        <p:tav tm="100000">
                                          <p:val>
                                            <p:strVal val="#ppt_x"/>
                                          </p:val>
                                        </p:tav>
                                      </p:tavLst>
                                    </p:anim>
                                    <p:anim calcmode="lin" valueType="num">
                                      <p:cBhvr>
                                        <p:cTn id="58" dur="1000" fill="hold"/>
                                        <p:tgtEl>
                                          <p:spTgt spid="1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ím 1">
            <a:extLst>
              <a:ext uri="{FF2B5EF4-FFF2-40B4-BE49-F238E27FC236}">
                <a16:creationId xmlns:a16="http://schemas.microsoft.com/office/drawing/2014/main" id="{C3ABB487-82A4-19F5-F37F-5BB785CB9AD6}"/>
              </a:ext>
            </a:extLst>
          </p:cNvPr>
          <p:cNvSpPr>
            <a:spLocks noGrp="1"/>
          </p:cNvSpPr>
          <p:nvPr>
            <p:ph type="title"/>
          </p:nvPr>
        </p:nvSpPr>
        <p:spPr>
          <a:xfrm>
            <a:off x="6309277" y="555856"/>
            <a:ext cx="5389033" cy="668811"/>
          </a:xfrm>
        </p:spPr>
        <p:txBody>
          <a:bodyPr>
            <a:normAutofit fontScale="90000"/>
          </a:bodyPr>
          <a:lstStyle/>
          <a:p>
            <a:pPr algn="l"/>
            <a:r>
              <a:rPr lang="hu-HU" b="1" kern="1200" dirty="0">
                <a:latin typeface="Arial" panose="020B0604020202020204" pitchFamily="34" charset="0"/>
                <a:cs typeface="Arial" panose="020B0604020202020204" pitchFamily="34" charset="0"/>
              </a:rPr>
              <a:t>PILOT PROJEKTEK</a:t>
            </a:r>
          </a:p>
        </p:txBody>
      </p:sp>
      <p:pic>
        <p:nvPicPr>
          <p:cNvPr id="7" name="Kép 6" descr="A képen személy, gyermek, beltéri, csoport látható&#10;&#10;Automatikusan generált leírás">
            <a:extLst>
              <a:ext uri="{FF2B5EF4-FFF2-40B4-BE49-F238E27FC236}">
                <a16:creationId xmlns:a16="http://schemas.microsoft.com/office/drawing/2014/main" id="{F420AB6C-ED0C-2AFE-7B3A-AD1E9C92FD95}"/>
              </a:ext>
            </a:extLst>
          </p:cNvPr>
          <p:cNvPicPr>
            <a:picLocks noChangeAspect="1"/>
          </p:cNvPicPr>
          <p:nvPr/>
        </p:nvPicPr>
        <p:blipFill rotWithShape="1">
          <a:blip r:embed="rId2" cstate="hqprint">
            <a:extLst>
              <a:ext uri="{28A0092B-C50C-407E-A947-70E740481C1C}">
                <a14:useLocalDpi xmlns:a14="http://schemas.microsoft.com/office/drawing/2010/main" val="0"/>
              </a:ext>
            </a:extLst>
          </a:blip>
          <a:srcRect r="-2" b="6559"/>
          <a:stretch/>
        </p:blipFill>
        <p:spPr>
          <a:xfrm>
            <a:off x="493689" y="2174875"/>
            <a:ext cx="5389033" cy="3952840"/>
          </a:xfrm>
          <a:prstGeom prst="rect">
            <a:avLst/>
          </a:prstGeom>
          <a:noFill/>
        </p:spPr>
      </p:pic>
      <p:sp>
        <p:nvSpPr>
          <p:cNvPr id="5" name="Tartalom helye 2">
            <a:extLst>
              <a:ext uri="{FF2B5EF4-FFF2-40B4-BE49-F238E27FC236}">
                <a16:creationId xmlns:a16="http://schemas.microsoft.com/office/drawing/2014/main" id="{E34F11D4-0CB7-DCC8-194B-0B14AD879964}"/>
              </a:ext>
            </a:extLst>
          </p:cNvPr>
          <p:cNvSpPr txBox="1">
            <a:spLocks/>
          </p:cNvSpPr>
          <p:nvPr/>
        </p:nvSpPr>
        <p:spPr>
          <a:xfrm>
            <a:off x="6193368" y="2174875"/>
            <a:ext cx="5389033" cy="3951288"/>
          </a:xfrm>
          <a:prstGeom prst="rect">
            <a:avLst/>
          </a:prstGeom>
        </p:spPr>
        <p:txBody>
          <a:bodyPr>
            <a:normAutofit/>
          </a:bodyPr>
          <a:lstStyle>
            <a:lvl1pPr marL="0" indent="0" algn="l" defTabSz="914400" rtl="0" eaLnBrk="1" latinLnBrk="0" hangingPunct="1">
              <a:spcBef>
                <a:spcPct val="20000"/>
              </a:spcBef>
              <a:buFont typeface="Arial" pitchFamily="34" charset="0"/>
              <a:buNone/>
              <a:defRPr sz="2000" kern="1200">
                <a:solidFill>
                  <a:schemeClr val="tx1">
                    <a:tint val="75000"/>
                  </a:schemeClr>
                </a:solidFill>
                <a:latin typeface="Montserrat" pitchFamily="2" charset="-18"/>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ontserrat" pitchFamily="2" charset="-18"/>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ontserrat" pitchFamily="2" charset="-18"/>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ontserrat" pitchFamily="2" charset="-18"/>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ontserrat" pitchFamily="2" charset="-18"/>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lnSpc>
                <a:spcPct val="90000"/>
              </a:lnSpc>
            </a:pPr>
            <a:r>
              <a:rPr lang="hu-HU" b="1" dirty="0">
                <a:solidFill>
                  <a:schemeClr val="tx1"/>
                </a:solidFill>
                <a:latin typeface="Arial" panose="020B0604020202020204" pitchFamily="34" charset="0"/>
                <a:cs typeface="Arial" panose="020B0604020202020204" pitchFamily="34" charset="0"/>
              </a:rPr>
              <a:t>Cél: </a:t>
            </a:r>
            <a:r>
              <a:rPr lang="hu-HU" dirty="0">
                <a:solidFill>
                  <a:schemeClr val="tx1"/>
                </a:solidFill>
                <a:latin typeface="Arial" panose="020B0604020202020204" pitchFamily="34" charset="0"/>
                <a:cs typeface="Arial" panose="020B0604020202020204" pitchFamily="34" charset="0"/>
              </a:rPr>
              <a:t>széleskörű partnerség bevonása a TINLAB K+F+I folyamataiba</a:t>
            </a:r>
          </a:p>
          <a:p>
            <a:pPr>
              <a:lnSpc>
                <a:spcPct val="90000"/>
              </a:lnSpc>
            </a:pPr>
            <a:r>
              <a:rPr lang="hu-HU" b="1" dirty="0">
                <a:solidFill>
                  <a:schemeClr val="tx1"/>
                </a:solidFill>
                <a:latin typeface="Arial" panose="020B0604020202020204" pitchFamily="34" charset="0"/>
                <a:cs typeface="Arial" panose="020B0604020202020204" pitchFamily="34" charset="0"/>
              </a:rPr>
              <a:t>Első, kísérleti lehetőség</a:t>
            </a:r>
            <a:r>
              <a:rPr lang="hu-HU" dirty="0">
                <a:solidFill>
                  <a:schemeClr val="tx1"/>
                </a:solidFill>
                <a:latin typeface="Arial" panose="020B0604020202020204" pitchFamily="34" charset="0"/>
                <a:cs typeface="Arial" panose="020B0604020202020204" pitchFamily="34" charset="0"/>
              </a:rPr>
              <a:t>: 17 javaslat érkezett</a:t>
            </a:r>
          </a:p>
          <a:p>
            <a:pPr>
              <a:lnSpc>
                <a:spcPct val="90000"/>
              </a:lnSpc>
            </a:pPr>
            <a:r>
              <a:rPr lang="hu-HU" b="1" dirty="0">
                <a:solidFill>
                  <a:schemeClr val="tx1"/>
                </a:solidFill>
                <a:latin typeface="Arial" panose="020B0604020202020204" pitchFamily="34" charset="0"/>
                <a:cs typeface="Arial" panose="020B0604020202020204" pitchFamily="34" charset="0"/>
              </a:rPr>
              <a:t>Szervezeti megoszlás:</a:t>
            </a:r>
          </a:p>
          <a:p>
            <a:pPr marL="800100" lvl="1" indent="-342900">
              <a:lnSpc>
                <a:spcPct val="90000"/>
              </a:lnSpc>
              <a:buClr>
                <a:srgbClr val="73B738"/>
              </a:buClr>
              <a:buFont typeface="Arial" panose="020B0604020202020204" pitchFamily="34" charset="0"/>
              <a:buChar char="•"/>
            </a:pPr>
            <a:r>
              <a:rPr lang="hu-HU" sz="2000" dirty="0">
                <a:solidFill>
                  <a:schemeClr val="tx1"/>
                </a:solidFill>
                <a:latin typeface="Arial" panose="020B0604020202020204" pitchFamily="34" charset="0"/>
                <a:cs typeface="Arial" panose="020B0604020202020204" pitchFamily="34" charset="0"/>
              </a:rPr>
              <a:t>Önkormányzat: 1</a:t>
            </a:r>
          </a:p>
          <a:p>
            <a:pPr marL="800100" lvl="1" indent="-342900">
              <a:lnSpc>
                <a:spcPct val="90000"/>
              </a:lnSpc>
              <a:buClr>
                <a:srgbClr val="73B738"/>
              </a:buClr>
              <a:buFont typeface="Arial" panose="020B0604020202020204" pitchFamily="34" charset="0"/>
              <a:buChar char="•"/>
            </a:pPr>
            <a:r>
              <a:rPr lang="hu-HU" sz="2000" dirty="0">
                <a:solidFill>
                  <a:schemeClr val="tx1"/>
                </a:solidFill>
                <a:latin typeface="Arial" panose="020B0604020202020204" pitchFamily="34" charset="0"/>
                <a:cs typeface="Arial" panose="020B0604020202020204" pitchFamily="34" charset="0"/>
              </a:rPr>
              <a:t>Iskola, kutató intézmény: 4</a:t>
            </a:r>
          </a:p>
          <a:p>
            <a:pPr marL="800100" lvl="1" indent="-342900">
              <a:lnSpc>
                <a:spcPct val="90000"/>
              </a:lnSpc>
              <a:buClr>
                <a:srgbClr val="73B738"/>
              </a:buClr>
              <a:buFont typeface="Arial" panose="020B0604020202020204" pitchFamily="34" charset="0"/>
              <a:buChar char="•"/>
            </a:pPr>
            <a:r>
              <a:rPr lang="hu-HU" sz="2000" dirty="0">
                <a:solidFill>
                  <a:schemeClr val="tx1"/>
                </a:solidFill>
                <a:latin typeface="Arial" panose="020B0604020202020204" pitchFamily="34" charset="0"/>
                <a:cs typeface="Arial" panose="020B0604020202020204" pitchFamily="34" charset="0"/>
              </a:rPr>
              <a:t>Gazdasági társaság: 1</a:t>
            </a:r>
          </a:p>
          <a:p>
            <a:pPr marL="800100" lvl="1" indent="-342900">
              <a:lnSpc>
                <a:spcPct val="90000"/>
              </a:lnSpc>
              <a:buClr>
                <a:srgbClr val="73B738"/>
              </a:buClr>
              <a:buFont typeface="Arial" panose="020B0604020202020204" pitchFamily="34" charset="0"/>
              <a:buChar char="•"/>
            </a:pPr>
            <a:r>
              <a:rPr lang="hu-HU" sz="2000" dirty="0">
                <a:solidFill>
                  <a:schemeClr val="tx1"/>
                </a:solidFill>
                <a:latin typeface="Arial" panose="020B0604020202020204" pitchFamily="34" charset="0"/>
                <a:cs typeface="Arial" panose="020B0604020202020204" pitchFamily="34" charset="0"/>
              </a:rPr>
              <a:t>Civil (egyesület, alapítvány): 11</a:t>
            </a:r>
          </a:p>
          <a:p>
            <a:pPr>
              <a:lnSpc>
                <a:spcPct val="90000"/>
              </a:lnSpc>
            </a:pPr>
            <a:r>
              <a:rPr lang="hu-HU" b="1" dirty="0">
                <a:solidFill>
                  <a:schemeClr val="tx1"/>
                </a:solidFill>
                <a:latin typeface="Arial" panose="020B0604020202020204" pitchFamily="34" charset="0"/>
                <a:cs typeface="Arial" panose="020B0604020202020204" pitchFamily="34" charset="0"/>
              </a:rPr>
              <a:t>8 projekt megvalósul, </a:t>
            </a:r>
            <a:r>
              <a:rPr lang="hu-HU" dirty="0">
                <a:solidFill>
                  <a:schemeClr val="tx1"/>
                </a:solidFill>
                <a:latin typeface="Arial" panose="020B0604020202020204" pitchFamily="34" charset="0"/>
                <a:cs typeface="Arial" panose="020B0604020202020204" pitchFamily="34" charset="0"/>
              </a:rPr>
              <a:t>további 32 a projekt végéig (kétfordulós eljárásban)</a:t>
            </a:r>
          </a:p>
        </p:txBody>
      </p:sp>
      <p:pic>
        <p:nvPicPr>
          <p:cNvPr id="9" name="Kép 8">
            <a:extLst>
              <a:ext uri="{FF2B5EF4-FFF2-40B4-BE49-F238E27FC236}">
                <a16:creationId xmlns:a16="http://schemas.microsoft.com/office/drawing/2014/main" id="{7E7F469D-76E3-33F9-A0CB-A232985A270D}"/>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6739305" y="5992235"/>
            <a:ext cx="1715675" cy="627506"/>
          </a:xfrm>
          <a:prstGeom prst="rect">
            <a:avLst/>
          </a:prstGeom>
        </p:spPr>
      </p:pic>
      <p:sp>
        <p:nvSpPr>
          <p:cNvPr id="2" name="Lekerekített téglalap 30">
            <a:extLst>
              <a:ext uri="{FF2B5EF4-FFF2-40B4-BE49-F238E27FC236}">
                <a16:creationId xmlns:a16="http://schemas.microsoft.com/office/drawing/2014/main" id="{75CF11ED-013C-581A-E31A-7E3E1CBAA1EF}"/>
              </a:ext>
            </a:extLst>
          </p:cNvPr>
          <p:cNvSpPr/>
          <p:nvPr/>
        </p:nvSpPr>
        <p:spPr>
          <a:xfrm>
            <a:off x="6095999" y="2137890"/>
            <a:ext cx="5602311" cy="3829848"/>
          </a:xfrm>
          <a:prstGeom prst="roundRect">
            <a:avLst>
              <a:gd name="adj" fmla="val 1509"/>
            </a:avLst>
          </a:prstGeom>
          <a:noFill/>
          <a:ln w="635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hu-HU" sz="18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029638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Effect transition="in" filter="fade">
                                      <p:cBhvr>
                                        <p:cTn id="14" dur="1000"/>
                                        <p:tgtEl>
                                          <p:spTgt spid="5">
                                            <p:txEl>
                                              <p:pRg st="1" end="1"/>
                                            </p:txEl>
                                          </p:spTgt>
                                        </p:tgtEl>
                                      </p:cBhvr>
                                    </p:animEffect>
                                    <p:anim calcmode="lin" valueType="num">
                                      <p:cBhvr>
                                        <p:cTn id="15"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Effect transition="in" filter="fade">
                                      <p:cBhvr>
                                        <p:cTn id="21" dur="1000"/>
                                        <p:tgtEl>
                                          <p:spTgt spid="5">
                                            <p:txEl>
                                              <p:pRg st="2" end="2"/>
                                            </p:txEl>
                                          </p:spTgt>
                                        </p:tgtEl>
                                      </p:cBhvr>
                                    </p:animEffect>
                                    <p:anim calcmode="lin" valueType="num">
                                      <p:cBhvr>
                                        <p:cTn id="22"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2" end="2"/>
                                            </p:txEl>
                                          </p:spTgt>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5">
                                            <p:txEl>
                                              <p:pRg st="3" end="3"/>
                                            </p:txEl>
                                          </p:spTgt>
                                        </p:tgtEl>
                                        <p:attrNameLst>
                                          <p:attrName>style.visibility</p:attrName>
                                        </p:attrNameLst>
                                      </p:cBhvr>
                                      <p:to>
                                        <p:strVal val="visible"/>
                                      </p:to>
                                    </p:set>
                                    <p:animEffect transition="in" filter="fade">
                                      <p:cBhvr>
                                        <p:cTn id="26" dur="1000"/>
                                        <p:tgtEl>
                                          <p:spTgt spid="5">
                                            <p:txEl>
                                              <p:pRg st="3" end="3"/>
                                            </p:txEl>
                                          </p:spTgt>
                                        </p:tgtEl>
                                      </p:cBhvr>
                                    </p:animEffect>
                                    <p:anim calcmode="lin" valueType="num">
                                      <p:cBhvr>
                                        <p:cTn id="27"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28" dur="1000" fill="hold"/>
                                        <p:tgtEl>
                                          <p:spTgt spid="5">
                                            <p:txEl>
                                              <p:pRg st="3" end="3"/>
                                            </p:txEl>
                                          </p:spTgt>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5">
                                            <p:txEl>
                                              <p:pRg st="4" end="4"/>
                                            </p:txEl>
                                          </p:spTgt>
                                        </p:tgtEl>
                                        <p:attrNameLst>
                                          <p:attrName>style.visibility</p:attrName>
                                        </p:attrNameLst>
                                      </p:cBhvr>
                                      <p:to>
                                        <p:strVal val="visible"/>
                                      </p:to>
                                    </p:set>
                                    <p:animEffect transition="in" filter="fade">
                                      <p:cBhvr>
                                        <p:cTn id="31" dur="1000"/>
                                        <p:tgtEl>
                                          <p:spTgt spid="5">
                                            <p:txEl>
                                              <p:pRg st="4" end="4"/>
                                            </p:txEl>
                                          </p:spTgt>
                                        </p:tgtEl>
                                      </p:cBhvr>
                                    </p:animEffect>
                                    <p:anim calcmode="lin" valueType="num">
                                      <p:cBhvr>
                                        <p:cTn id="32"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33" dur="1000" fill="hold"/>
                                        <p:tgtEl>
                                          <p:spTgt spid="5">
                                            <p:txEl>
                                              <p:pRg st="4" end="4"/>
                                            </p:txEl>
                                          </p:spTgt>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5">
                                            <p:txEl>
                                              <p:pRg st="5" end="5"/>
                                            </p:txEl>
                                          </p:spTgt>
                                        </p:tgtEl>
                                        <p:attrNameLst>
                                          <p:attrName>style.visibility</p:attrName>
                                        </p:attrNameLst>
                                      </p:cBhvr>
                                      <p:to>
                                        <p:strVal val="visible"/>
                                      </p:to>
                                    </p:set>
                                    <p:animEffect transition="in" filter="fade">
                                      <p:cBhvr>
                                        <p:cTn id="36" dur="1000"/>
                                        <p:tgtEl>
                                          <p:spTgt spid="5">
                                            <p:txEl>
                                              <p:pRg st="5" end="5"/>
                                            </p:txEl>
                                          </p:spTgt>
                                        </p:tgtEl>
                                      </p:cBhvr>
                                    </p:animEffect>
                                    <p:anim calcmode="lin" valueType="num">
                                      <p:cBhvr>
                                        <p:cTn id="37"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38" dur="1000" fill="hold"/>
                                        <p:tgtEl>
                                          <p:spTgt spid="5">
                                            <p:txEl>
                                              <p:pRg st="5" end="5"/>
                                            </p:txEl>
                                          </p:spTgt>
                                        </p:tgtEl>
                                        <p:attrNameLst>
                                          <p:attrName>ppt_y</p:attrName>
                                        </p:attrNameLst>
                                      </p:cBhvr>
                                      <p:tavLst>
                                        <p:tav tm="0">
                                          <p:val>
                                            <p:strVal val="#ppt_y+.1"/>
                                          </p:val>
                                        </p:tav>
                                        <p:tav tm="100000">
                                          <p:val>
                                            <p:strVal val="#ppt_y"/>
                                          </p:val>
                                        </p:tav>
                                      </p:tavLst>
                                    </p:anim>
                                  </p:childTnLst>
                                </p:cTn>
                              </p:par>
                              <p:par>
                                <p:cTn id="39" presetID="42" presetClass="entr" presetSubtype="0" fill="hold" nodeType="withEffect">
                                  <p:stCondLst>
                                    <p:cond delay="0"/>
                                  </p:stCondLst>
                                  <p:childTnLst>
                                    <p:set>
                                      <p:cBhvr>
                                        <p:cTn id="40" dur="1" fill="hold">
                                          <p:stCondLst>
                                            <p:cond delay="0"/>
                                          </p:stCondLst>
                                        </p:cTn>
                                        <p:tgtEl>
                                          <p:spTgt spid="5">
                                            <p:txEl>
                                              <p:pRg st="6" end="6"/>
                                            </p:txEl>
                                          </p:spTgt>
                                        </p:tgtEl>
                                        <p:attrNameLst>
                                          <p:attrName>style.visibility</p:attrName>
                                        </p:attrNameLst>
                                      </p:cBhvr>
                                      <p:to>
                                        <p:strVal val="visible"/>
                                      </p:to>
                                    </p:set>
                                    <p:animEffect transition="in" filter="fade">
                                      <p:cBhvr>
                                        <p:cTn id="41" dur="1000"/>
                                        <p:tgtEl>
                                          <p:spTgt spid="5">
                                            <p:txEl>
                                              <p:pRg st="6" end="6"/>
                                            </p:txEl>
                                          </p:spTgt>
                                        </p:tgtEl>
                                      </p:cBhvr>
                                    </p:animEffect>
                                    <p:anim calcmode="lin" valueType="num">
                                      <p:cBhvr>
                                        <p:cTn id="42"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43" dur="10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nodeType="clickEffect">
                                  <p:stCondLst>
                                    <p:cond delay="0"/>
                                  </p:stCondLst>
                                  <p:childTnLst>
                                    <p:set>
                                      <p:cBhvr>
                                        <p:cTn id="47" dur="1" fill="hold">
                                          <p:stCondLst>
                                            <p:cond delay="0"/>
                                          </p:stCondLst>
                                        </p:cTn>
                                        <p:tgtEl>
                                          <p:spTgt spid="5">
                                            <p:txEl>
                                              <p:pRg st="7" end="7"/>
                                            </p:txEl>
                                          </p:spTgt>
                                        </p:tgtEl>
                                        <p:attrNameLst>
                                          <p:attrName>style.visibility</p:attrName>
                                        </p:attrNameLst>
                                      </p:cBhvr>
                                      <p:to>
                                        <p:strVal val="visible"/>
                                      </p:to>
                                    </p:set>
                                    <p:animEffect transition="in" filter="fade">
                                      <p:cBhvr>
                                        <p:cTn id="48" dur="1000"/>
                                        <p:tgtEl>
                                          <p:spTgt spid="5">
                                            <p:txEl>
                                              <p:pRg st="7" end="7"/>
                                            </p:txEl>
                                          </p:spTgt>
                                        </p:tgtEl>
                                      </p:cBhvr>
                                    </p:animEffect>
                                    <p:anim calcmode="lin" valueType="num">
                                      <p:cBhvr>
                                        <p:cTn id="49" dur="1000" fill="hold"/>
                                        <p:tgtEl>
                                          <p:spTgt spid="5">
                                            <p:txEl>
                                              <p:pRg st="7" end="7"/>
                                            </p:txEl>
                                          </p:spTgt>
                                        </p:tgtEl>
                                        <p:attrNameLst>
                                          <p:attrName>ppt_x</p:attrName>
                                        </p:attrNameLst>
                                      </p:cBhvr>
                                      <p:tavLst>
                                        <p:tav tm="0">
                                          <p:val>
                                            <p:strVal val="#ppt_x"/>
                                          </p:val>
                                        </p:tav>
                                        <p:tav tm="100000">
                                          <p:val>
                                            <p:strVal val="#ppt_x"/>
                                          </p:val>
                                        </p:tav>
                                      </p:tavLst>
                                    </p:anim>
                                    <p:anim calcmode="lin" valueType="num">
                                      <p:cBhvr>
                                        <p:cTn id="50" dur="1000" fill="hold"/>
                                        <p:tgtEl>
                                          <p:spTgt spid="5">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ím 1">
            <a:extLst>
              <a:ext uri="{FF2B5EF4-FFF2-40B4-BE49-F238E27FC236}">
                <a16:creationId xmlns:a16="http://schemas.microsoft.com/office/drawing/2014/main" id="{C3ABB487-82A4-19F5-F37F-5BB785CB9AD6}"/>
              </a:ext>
            </a:extLst>
          </p:cNvPr>
          <p:cNvSpPr>
            <a:spLocks noGrp="1"/>
          </p:cNvSpPr>
          <p:nvPr>
            <p:ph type="title"/>
          </p:nvPr>
        </p:nvSpPr>
        <p:spPr>
          <a:xfrm>
            <a:off x="6193368" y="1157123"/>
            <a:ext cx="5681135" cy="668811"/>
          </a:xfrm>
        </p:spPr>
        <p:txBody>
          <a:bodyPr>
            <a:normAutofit fontScale="90000"/>
          </a:bodyPr>
          <a:lstStyle/>
          <a:p>
            <a:pPr algn="l"/>
            <a:r>
              <a:rPr lang="hu-HU" b="1" kern="1200" dirty="0">
                <a:latin typeface="Arial" panose="020B0604020202020204" pitchFamily="34" charset="0"/>
                <a:cs typeface="Arial" panose="020B0604020202020204" pitchFamily="34" charset="0"/>
              </a:rPr>
              <a:t>MENTORHÁLÓZAT</a:t>
            </a:r>
          </a:p>
        </p:txBody>
      </p:sp>
      <p:sp>
        <p:nvSpPr>
          <p:cNvPr id="5" name="Tartalom helye 2">
            <a:extLst>
              <a:ext uri="{FF2B5EF4-FFF2-40B4-BE49-F238E27FC236}">
                <a16:creationId xmlns:a16="http://schemas.microsoft.com/office/drawing/2014/main" id="{E34F11D4-0CB7-DCC8-194B-0B14AD879964}"/>
              </a:ext>
            </a:extLst>
          </p:cNvPr>
          <p:cNvSpPr txBox="1">
            <a:spLocks/>
          </p:cNvSpPr>
          <p:nvPr/>
        </p:nvSpPr>
        <p:spPr>
          <a:xfrm>
            <a:off x="6193368" y="2174875"/>
            <a:ext cx="5389033" cy="3951288"/>
          </a:xfrm>
          <a:prstGeom prst="rect">
            <a:avLst/>
          </a:prstGeom>
        </p:spPr>
        <p:txBody>
          <a:bodyPr>
            <a:normAutofit/>
          </a:bodyPr>
          <a:lstStyle>
            <a:lvl1pPr marL="0" indent="0" algn="l" defTabSz="914400" rtl="0" eaLnBrk="1" latinLnBrk="0" hangingPunct="1">
              <a:spcBef>
                <a:spcPct val="20000"/>
              </a:spcBef>
              <a:buFont typeface="Arial" pitchFamily="34" charset="0"/>
              <a:buNone/>
              <a:defRPr sz="2000" kern="1200">
                <a:solidFill>
                  <a:schemeClr val="tx1">
                    <a:tint val="75000"/>
                  </a:schemeClr>
                </a:solidFill>
                <a:latin typeface="Montserrat" pitchFamily="2" charset="-18"/>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ontserrat" pitchFamily="2" charset="-18"/>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ontserrat" pitchFamily="2" charset="-18"/>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ontserrat" pitchFamily="2" charset="-18"/>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ontserrat" pitchFamily="2" charset="-18"/>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lnSpc>
                <a:spcPct val="90000"/>
              </a:lnSpc>
            </a:pPr>
            <a:endParaRPr lang="hu-HU" dirty="0">
              <a:solidFill>
                <a:schemeClr val="tx1"/>
              </a:solidFill>
              <a:latin typeface="Arial" panose="020B0604020202020204" pitchFamily="34" charset="0"/>
              <a:cs typeface="Arial" panose="020B0604020202020204" pitchFamily="34" charset="0"/>
            </a:endParaRPr>
          </a:p>
        </p:txBody>
      </p:sp>
      <p:pic>
        <p:nvPicPr>
          <p:cNvPr id="9" name="Kép 8">
            <a:extLst>
              <a:ext uri="{FF2B5EF4-FFF2-40B4-BE49-F238E27FC236}">
                <a16:creationId xmlns:a16="http://schemas.microsoft.com/office/drawing/2014/main" id="{7E7F469D-76E3-33F9-A0CB-A232985A270D}"/>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6739305" y="5992235"/>
            <a:ext cx="1715675" cy="627506"/>
          </a:xfrm>
          <a:prstGeom prst="rect">
            <a:avLst/>
          </a:prstGeom>
        </p:spPr>
      </p:pic>
      <p:sp>
        <p:nvSpPr>
          <p:cNvPr id="3" name="Szövegdoboz 2">
            <a:extLst>
              <a:ext uri="{FF2B5EF4-FFF2-40B4-BE49-F238E27FC236}">
                <a16:creationId xmlns:a16="http://schemas.microsoft.com/office/drawing/2014/main" id="{F94EED35-69D5-9731-1A38-8AE22421A4B2}"/>
              </a:ext>
            </a:extLst>
          </p:cNvPr>
          <p:cNvSpPr txBox="1"/>
          <p:nvPr/>
        </p:nvSpPr>
        <p:spPr>
          <a:xfrm>
            <a:off x="5974290" y="1945051"/>
            <a:ext cx="6040382" cy="4547463"/>
          </a:xfrm>
          <a:prstGeom prst="rect">
            <a:avLst/>
          </a:prstGeom>
          <a:noFill/>
        </p:spPr>
        <p:txBody>
          <a:bodyPr wrap="square">
            <a:spAutoFit/>
          </a:bodyPr>
          <a:lstStyle/>
          <a:p>
            <a:pPr algn="just">
              <a:lnSpc>
                <a:spcPct val="107000"/>
              </a:lnSpc>
              <a:spcAft>
                <a:spcPts val="600"/>
              </a:spcAft>
            </a:pPr>
            <a:r>
              <a:rPr lang="hu-HU" sz="1800" b="1" dirty="0">
                <a:effectLst/>
                <a:latin typeface="Arial" panose="020B0604020202020204" pitchFamily="34" charset="0"/>
                <a:ea typeface="Calibri" panose="020F0502020204030204" pitchFamily="34" charset="0"/>
                <a:cs typeface="Arial" panose="020B0604020202020204" pitchFamily="34" charset="0"/>
              </a:rPr>
              <a:t>A mentorhálózat általános célkitűzése</a:t>
            </a:r>
            <a:r>
              <a:rPr lang="hu-HU" sz="1800" dirty="0">
                <a:effectLst/>
                <a:latin typeface="Arial" panose="020B0604020202020204" pitchFamily="34" charset="0"/>
                <a:ea typeface="Calibri" panose="020F0502020204030204" pitchFamily="34" charset="0"/>
                <a:cs typeface="Arial" panose="020B0604020202020204" pitchFamily="34" charset="0"/>
              </a:rPr>
              <a:t> </a:t>
            </a:r>
          </a:p>
          <a:p>
            <a:pPr algn="just">
              <a:lnSpc>
                <a:spcPct val="107000"/>
              </a:lnSpc>
              <a:spcAft>
                <a:spcPts val="600"/>
              </a:spcAft>
            </a:pPr>
            <a:r>
              <a:rPr lang="hu-HU" sz="1800" dirty="0">
                <a:effectLst/>
                <a:latin typeface="Arial" panose="020B0604020202020204" pitchFamily="34" charset="0"/>
                <a:ea typeface="Calibri" panose="020F0502020204030204" pitchFamily="34" charset="0"/>
                <a:cs typeface="Arial" panose="020B0604020202020204" pitchFamily="34" charset="0"/>
              </a:rPr>
              <a:t>A társadalmi innovátorok és potenciális társadalmi innovációs projektgazda szervezetek (= mentoráltak) támogatása az innovációs folyamat valamennyi ciklusában</a:t>
            </a:r>
          </a:p>
          <a:p>
            <a:pPr algn="just">
              <a:lnSpc>
                <a:spcPct val="107000"/>
              </a:lnSpc>
              <a:spcAft>
                <a:spcPts val="600"/>
              </a:spcAft>
            </a:pPr>
            <a:endParaRPr lang="hu-HU" b="1" dirty="0">
              <a:latin typeface="Arial" panose="020B0604020202020204" pitchFamily="34" charset="0"/>
              <a:cs typeface="Arial" panose="020B0604020202020204" pitchFamily="34" charset="0"/>
            </a:endParaRPr>
          </a:p>
          <a:p>
            <a:pPr algn="just">
              <a:lnSpc>
                <a:spcPct val="107000"/>
              </a:lnSpc>
              <a:spcAft>
                <a:spcPts val="600"/>
              </a:spcAft>
            </a:pPr>
            <a:r>
              <a:rPr lang="hu-HU" b="1" dirty="0">
                <a:latin typeface="Arial" panose="020B0604020202020204" pitchFamily="34" charset="0"/>
                <a:cs typeface="Arial" panose="020B0604020202020204" pitchFamily="34" charset="0"/>
              </a:rPr>
              <a:t>Tagok</a:t>
            </a:r>
          </a:p>
          <a:p>
            <a:pPr algn="just">
              <a:lnSpc>
                <a:spcPct val="107000"/>
              </a:lnSpc>
              <a:spcAft>
                <a:spcPts val="600"/>
              </a:spcAft>
            </a:pPr>
            <a:r>
              <a:rPr lang="hu-HU" dirty="0">
                <a:latin typeface="Arial" panose="020B0604020202020204" pitchFamily="34" charset="0"/>
                <a:cs typeface="Arial" panose="020B0604020202020204" pitchFamily="34" charset="0"/>
              </a:rPr>
              <a:t>Jelenleg ~20 mentor</a:t>
            </a:r>
          </a:p>
          <a:p>
            <a:pPr algn="just">
              <a:lnSpc>
                <a:spcPct val="107000"/>
              </a:lnSpc>
              <a:spcAft>
                <a:spcPts val="600"/>
              </a:spcAft>
            </a:pPr>
            <a:endParaRPr lang="hu-HU" b="1" dirty="0">
              <a:latin typeface="Arial" panose="020B0604020202020204" pitchFamily="34" charset="0"/>
              <a:cs typeface="Arial" panose="020B0604020202020204" pitchFamily="34" charset="0"/>
            </a:endParaRPr>
          </a:p>
          <a:p>
            <a:pPr algn="just">
              <a:lnSpc>
                <a:spcPct val="107000"/>
              </a:lnSpc>
              <a:spcAft>
                <a:spcPts val="600"/>
              </a:spcAft>
            </a:pPr>
            <a:r>
              <a:rPr lang="hu-HU" b="1" dirty="0">
                <a:latin typeface="Arial" panose="020B0604020202020204" pitchFamily="34" charset="0"/>
                <a:cs typeface="Arial" panose="020B0604020202020204" pitchFamily="34" charset="0"/>
              </a:rPr>
              <a:t>Működés</a:t>
            </a:r>
          </a:p>
          <a:p>
            <a:pPr algn="just">
              <a:lnSpc>
                <a:spcPct val="107000"/>
              </a:lnSpc>
              <a:spcAft>
                <a:spcPts val="600"/>
              </a:spcAft>
            </a:pPr>
            <a:r>
              <a:rPr lang="hu-HU" dirty="0">
                <a:latin typeface="Arial" panose="020B0604020202020204" pitchFamily="34" charset="0"/>
                <a:cs typeface="Arial" panose="020B0604020202020204" pitchFamily="34" charset="0"/>
              </a:rPr>
              <a:t>Rendszeres találkozók, szakmai közösség, tanulás, folyamatos mentorálás</a:t>
            </a:r>
          </a:p>
          <a:p>
            <a:pPr algn="just">
              <a:lnSpc>
                <a:spcPct val="107000"/>
              </a:lnSpc>
              <a:spcAft>
                <a:spcPts val="600"/>
              </a:spcAft>
            </a:pPr>
            <a:endParaRPr lang="hu-HU" dirty="0"/>
          </a:p>
        </p:txBody>
      </p:sp>
      <p:pic>
        <p:nvPicPr>
          <p:cNvPr id="6" name="Kép 5">
            <a:extLst>
              <a:ext uri="{FF2B5EF4-FFF2-40B4-BE49-F238E27FC236}">
                <a16:creationId xmlns:a16="http://schemas.microsoft.com/office/drawing/2014/main" id="{F2BE87FB-8758-669C-BF36-7AABC053D4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7328" y="2442753"/>
            <a:ext cx="5796962" cy="2913017"/>
          </a:xfrm>
          <a:prstGeom prst="rect">
            <a:avLst/>
          </a:prstGeom>
        </p:spPr>
      </p:pic>
    </p:spTree>
    <p:extLst>
      <p:ext uri="{BB962C8B-B14F-4D97-AF65-F5344CB8AC3E}">
        <p14:creationId xmlns:p14="http://schemas.microsoft.com/office/powerpoint/2010/main" val="39256489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Kép 6" descr="A képen szöveg, elektronika, megjelenítés látható&#10;&#10;Automatikusan generált leírás">
            <a:extLst>
              <a:ext uri="{FF2B5EF4-FFF2-40B4-BE49-F238E27FC236}">
                <a16:creationId xmlns:a16="http://schemas.microsoft.com/office/drawing/2014/main" id="{21211DED-060A-29C7-87A5-0F9CE16AB072}"/>
              </a:ext>
            </a:extLst>
          </p:cNvPr>
          <p:cNvPicPr>
            <a:picLocks noChangeAspect="1"/>
          </p:cNvPicPr>
          <p:nvPr/>
        </p:nvPicPr>
        <p:blipFill>
          <a:blip r:embed="rId3"/>
          <a:stretch>
            <a:fillRect/>
          </a:stretch>
        </p:blipFill>
        <p:spPr>
          <a:xfrm>
            <a:off x="0" y="-2286000"/>
            <a:ext cx="12192000" cy="9144000"/>
          </a:xfrm>
          <a:prstGeom prst="rect">
            <a:avLst/>
          </a:prstGeom>
        </p:spPr>
      </p:pic>
      <p:sp>
        <p:nvSpPr>
          <p:cNvPr id="8" name="Cím 7">
            <a:extLst>
              <a:ext uri="{FF2B5EF4-FFF2-40B4-BE49-F238E27FC236}">
                <a16:creationId xmlns:a16="http://schemas.microsoft.com/office/drawing/2014/main" id="{86460CB5-F21C-BA37-0753-BFB86D73D91A}"/>
              </a:ext>
            </a:extLst>
          </p:cNvPr>
          <p:cNvSpPr>
            <a:spLocks noGrp="1"/>
          </p:cNvSpPr>
          <p:nvPr>
            <p:ph type="title"/>
          </p:nvPr>
        </p:nvSpPr>
        <p:spPr>
          <a:xfrm>
            <a:off x="5999356" y="0"/>
            <a:ext cx="5354444" cy="1325563"/>
          </a:xfrm>
        </p:spPr>
        <p:txBody>
          <a:bodyPr>
            <a:normAutofit fontScale="90000"/>
          </a:bodyPr>
          <a:lstStyle/>
          <a:p>
            <a:pPr algn="ctr"/>
            <a:br>
              <a:rPr lang="hu-HU" sz="1800" b="1" dirty="0">
                <a:solidFill>
                  <a:srgbClr val="242424"/>
                </a:solidFill>
                <a:effectLst/>
                <a:latin typeface="MICROGRAMMAD-MEDIEXTE" pitchFamily="2" charset="0"/>
                <a:ea typeface="Calibri" panose="020F0502020204030204" pitchFamily="34" charset="0"/>
                <a:cs typeface="Times New Roman" panose="02020603050405020304" pitchFamily="18" charset="0"/>
              </a:rPr>
            </a:br>
            <a:r>
              <a:rPr lang="hu-HU" sz="3200" dirty="0">
                <a:solidFill>
                  <a:srgbClr val="00B050"/>
                </a:solidFill>
                <a:latin typeface="Arial" panose="020B0604020202020204" pitchFamily="34" charset="0"/>
                <a:ea typeface="Calibri" panose="020F0502020204030204" pitchFamily="34" charset="0"/>
                <a:cs typeface="Arial" panose="020B0604020202020204" pitchFamily="34" charset="0"/>
              </a:rPr>
              <a:t>Nemzetközi</a:t>
            </a:r>
            <a:r>
              <a:rPr lang="hu-HU" sz="3200" b="1" dirty="0">
                <a:solidFill>
                  <a:srgbClr val="00B050"/>
                </a:solidFill>
                <a:effectLst/>
                <a:latin typeface="Arial" panose="020B0604020202020204" pitchFamily="34" charset="0"/>
                <a:ea typeface="Calibri" panose="020F0502020204030204" pitchFamily="34" charset="0"/>
                <a:cs typeface="Arial" panose="020B0604020202020204" pitchFamily="34" charset="0"/>
              </a:rPr>
              <a:t> kulturális és kreatív ökoszisztéma</a:t>
            </a:r>
            <a:endParaRPr lang="hu-HU" sz="3200" dirty="0">
              <a:solidFill>
                <a:srgbClr val="00B050"/>
              </a:solidFill>
              <a:latin typeface="Arial" panose="020B0604020202020204" pitchFamily="34" charset="0"/>
              <a:cs typeface="Arial" panose="020B0604020202020204" pitchFamily="34" charset="0"/>
            </a:endParaRPr>
          </a:p>
        </p:txBody>
      </p:sp>
      <p:sp>
        <p:nvSpPr>
          <p:cNvPr id="9" name="Tartalom helye 8">
            <a:extLst>
              <a:ext uri="{FF2B5EF4-FFF2-40B4-BE49-F238E27FC236}">
                <a16:creationId xmlns:a16="http://schemas.microsoft.com/office/drawing/2014/main" id="{0948CE2E-83E5-6F1F-AEB6-FD8B562746B9}"/>
              </a:ext>
            </a:extLst>
          </p:cNvPr>
          <p:cNvSpPr>
            <a:spLocks noGrp="1"/>
          </p:cNvSpPr>
          <p:nvPr>
            <p:ph idx="1"/>
          </p:nvPr>
        </p:nvSpPr>
        <p:spPr>
          <a:xfrm>
            <a:off x="992945" y="2173045"/>
            <a:ext cx="10515600" cy="3248809"/>
          </a:xfrm>
        </p:spPr>
        <p:txBody>
          <a:bodyPr/>
          <a:lstStyle/>
          <a:p>
            <a:pPr marL="342900" lvl="0" indent="-342900">
              <a:lnSpc>
                <a:spcPct val="107000"/>
              </a:lnSpc>
              <a:buFont typeface="Symbol" pitchFamily="2" charset="2"/>
              <a:buChar char=""/>
            </a:pPr>
            <a:r>
              <a:rPr lang="hu-HU" sz="1800" b="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50+ partner </a:t>
            </a:r>
            <a:r>
              <a:rPr lang="hu-HU"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Európa 20 országában</a:t>
            </a:r>
            <a:endParaRPr lang="hu-HU"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itchFamily="2" charset="2"/>
              <a:buChar char=""/>
            </a:pPr>
            <a:r>
              <a:rPr lang="hu-HU"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a CCSI szektor </a:t>
            </a:r>
            <a:r>
              <a:rPr lang="hu-HU" sz="1800" b="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releváns üzleti, akadémiai, társadalmi és kormányzati szereplői</a:t>
            </a:r>
            <a:r>
              <a:rPr lang="hu-HU"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nek hálózata</a:t>
            </a:r>
          </a:p>
          <a:p>
            <a:pPr marL="342900" lvl="0" indent="-342900">
              <a:lnSpc>
                <a:spcPct val="107000"/>
              </a:lnSpc>
              <a:buFont typeface="Symbol" pitchFamily="2" charset="2"/>
              <a:buChar char=""/>
            </a:pPr>
            <a:r>
              <a:rPr lang="hu-HU" sz="1800" b="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6 regionális csomópont </a:t>
            </a:r>
            <a:r>
              <a:rPr lang="hu-HU"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(Amszterdam, Helsinki, Bologna, Barcelona, Bécs, Kassa)</a:t>
            </a:r>
            <a:endParaRPr lang="hu-HU"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itchFamily="2" charset="2"/>
              <a:buChar char=""/>
            </a:pPr>
            <a:r>
              <a:rPr lang="hu-HU" sz="1800" b="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EIT RIS </a:t>
            </a:r>
            <a:r>
              <a:rPr lang="hu-HU"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országok kiemelt szerepe</a:t>
            </a:r>
          </a:p>
          <a:p>
            <a:pPr marL="342900" indent="-342900">
              <a:lnSpc>
                <a:spcPct val="107000"/>
              </a:lnSpc>
              <a:spcAft>
                <a:spcPts val="800"/>
              </a:spcAft>
              <a:buFont typeface="Symbol" pitchFamily="2" charset="2"/>
              <a:buChar char=""/>
            </a:pPr>
            <a:r>
              <a:rPr lang="hu-HU" sz="1800" dirty="0">
                <a:solidFill>
                  <a:srgbClr val="000000"/>
                </a:solidFill>
                <a:effectLst/>
                <a:latin typeface="Arial" panose="020B0604020202020204" pitchFamily="34" charset="0"/>
                <a:ea typeface="Calibri" panose="020F0502020204030204" pitchFamily="34" charset="0"/>
                <a:cs typeface="Arial" panose="020B0604020202020204" pitchFamily="34" charset="0"/>
              </a:rPr>
              <a:t>10 EIT Culture &amp; </a:t>
            </a:r>
            <a:r>
              <a:rPr lang="hu-HU" sz="1800" dirty="0" err="1">
                <a:solidFill>
                  <a:srgbClr val="000000"/>
                </a:solidFill>
                <a:effectLst/>
                <a:latin typeface="Arial" panose="020B0604020202020204" pitchFamily="34" charset="0"/>
                <a:ea typeface="Calibri" panose="020F0502020204030204" pitchFamily="34" charset="0"/>
                <a:cs typeface="Arial" panose="020B0604020202020204" pitchFamily="34" charset="0"/>
              </a:rPr>
              <a:t>Creativity</a:t>
            </a:r>
            <a:r>
              <a:rPr lang="hu-HU" sz="1800" dirty="0">
                <a:solidFill>
                  <a:srgbClr val="000000"/>
                </a:solidFill>
                <a:effectLst/>
                <a:latin typeface="Arial" panose="020B0604020202020204" pitchFamily="34" charset="0"/>
                <a:ea typeface="Calibri" panose="020F0502020204030204" pitchFamily="34" charset="0"/>
                <a:cs typeface="Arial" panose="020B0604020202020204" pitchFamily="34" charset="0"/>
              </a:rPr>
              <a:t> akcióprogram közül </a:t>
            </a:r>
            <a:r>
              <a:rPr lang="hu-HU" sz="1800" b="1" dirty="0">
                <a:solidFill>
                  <a:srgbClr val="000000"/>
                </a:solidFill>
                <a:effectLst/>
                <a:latin typeface="Arial" panose="020B0604020202020204" pitchFamily="34" charset="0"/>
                <a:ea typeface="Calibri" panose="020F0502020204030204" pitchFamily="34" charset="0"/>
                <a:cs typeface="Arial" panose="020B0604020202020204" pitchFamily="34" charset="0"/>
              </a:rPr>
              <a:t>6 startol ELTE-s résztvevőkkel</a:t>
            </a:r>
            <a:endParaRPr lang="hu-HU" sz="1800" b="1" dirty="0">
              <a:solidFill>
                <a:srgbClr val="000000"/>
              </a:solidFill>
              <a:latin typeface="Arial" panose="020B0604020202020204" pitchFamily="34" charset="0"/>
              <a:ea typeface="Calibri" panose="020F0502020204030204" pitchFamily="34" charset="0"/>
              <a:cs typeface="Arial" panose="020B0604020202020204" pitchFamily="34" charset="0"/>
            </a:endParaRPr>
          </a:p>
          <a:p>
            <a:pPr marL="342900" indent="-342900">
              <a:lnSpc>
                <a:spcPct val="107000"/>
              </a:lnSpc>
              <a:spcAft>
                <a:spcPts val="800"/>
              </a:spcAft>
              <a:buFont typeface="Symbol" pitchFamily="2" charset="2"/>
              <a:buChar char=""/>
            </a:pPr>
            <a:r>
              <a:rPr lang="hu-HU" sz="1800" dirty="0">
                <a:solidFill>
                  <a:srgbClr val="000000"/>
                </a:solidFill>
                <a:effectLst/>
                <a:latin typeface="Arial" panose="020B0604020202020204" pitchFamily="34" charset="0"/>
                <a:ea typeface="Calibri" panose="020F0502020204030204" pitchFamily="34" charset="0"/>
                <a:cs typeface="Arial" panose="020B0604020202020204" pitchFamily="34" charset="0"/>
              </a:rPr>
              <a:t>első, célzott pályázati kiírások </a:t>
            </a:r>
            <a:r>
              <a:rPr lang="hu-HU" sz="1800" b="1" dirty="0">
                <a:solidFill>
                  <a:srgbClr val="000000"/>
                </a:solidFill>
                <a:effectLst/>
                <a:latin typeface="Arial" panose="020B0604020202020204" pitchFamily="34" charset="0"/>
                <a:ea typeface="Calibri" panose="020F0502020204030204" pitchFamily="34" charset="0"/>
                <a:cs typeface="Arial" panose="020B0604020202020204" pitchFamily="34" charset="0"/>
              </a:rPr>
              <a:t>2023. I. negyedév </a:t>
            </a:r>
            <a:r>
              <a:rPr lang="hu-HU" sz="1800" dirty="0">
                <a:solidFill>
                  <a:srgbClr val="000000"/>
                </a:solidFill>
                <a:effectLst/>
                <a:latin typeface="Arial" panose="020B0604020202020204" pitchFamily="34" charset="0"/>
                <a:ea typeface="Calibri" panose="020F0502020204030204" pitchFamily="34" charset="0"/>
                <a:cs typeface="Arial" panose="020B0604020202020204" pitchFamily="34" charset="0"/>
              </a:rPr>
              <a:t>(megvalósítás 2024-től)</a:t>
            </a:r>
            <a:endParaRPr lang="hu-HU" sz="1800" dirty="0">
              <a:effectLst/>
              <a:latin typeface="Arial" panose="020B0604020202020204" pitchFamily="34" charset="0"/>
              <a:ea typeface="Calibri" panose="020F0502020204030204" pitchFamily="34" charset="0"/>
              <a:cs typeface="Arial" panose="020B0604020202020204" pitchFamily="34" charset="0"/>
            </a:endParaRPr>
          </a:p>
          <a:p>
            <a:pPr marL="0" lvl="0" indent="0">
              <a:lnSpc>
                <a:spcPct val="107000"/>
              </a:lnSpc>
              <a:spcAft>
                <a:spcPts val="800"/>
              </a:spcAft>
              <a:buNone/>
            </a:pPr>
            <a:endParaRPr lang="hu-HU" sz="1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Kép 4">
            <a:extLst>
              <a:ext uri="{FF2B5EF4-FFF2-40B4-BE49-F238E27FC236}">
                <a16:creationId xmlns:a16="http://schemas.microsoft.com/office/drawing/2014/main" id="{CB5586E5-CAF6-4687-8BA4-8161AE94983B}"/>
              </a:ext>
            </a:extLst>
          </p:cNvPr>
          <p:cNvPicPr>
            <a:picLocks noChangeAspect="1"/>
          </p:cNvPicPr>
          <p:nvPr/>
        </p:nvPicPr>
        <p:blipFill>
          <a:blip r:embed="rId4"/>
          <a:stretch>
            <a:fillRect/>
          </a:stretch>
        </p:blipFill>
        <p:spPr>
          <a:xfrm>
            <a:off x="9844039" y="1151067"/>
            <a:ext cx="2083606" cy="1430767"/>
          </a:xfrm>
          <a:prstGeom prst="rect">
            <a:avLst/>
          </a:prstGeom>
        </p:spPr>
      </p:pic>
    </p:spTree>
    <p:extLst>
      <p:ext uri="{BB962C8B-B14F-4D97-AF65-F5344CB8AC3E}">
        <p14:creationId xmlns:p14="http://schemas.microsoft.com/office/powerpoint/2010/main" val="14846458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Tartalom helye 4">
            <a:extLst>
              <a:ext uri="{FF2B5EF4-FFF2-40B4-BE49-F238E27FC236}">
                <a16:creationId xmlns:a16="http://schemas.microsoft.com/office/drawing/2014/main" id="{B09B617B-56DF-990D-C607-09AC3B631A1D}"/>
              </a:ext>
            </a:extLst>
          </p:cNvPr>
          <p:cNvPicPr>
            <a:picLocks noGrp="1" noChangeAspect="1"/>
          </p:cNvPicPr>
          <p:nvPr>
            <p:ph idx="1"/>
          </p:nvPr>
        </p:nvPicPr>
        <p:blipFill>
          <a:blip r:embed="rId2"/>
          <a:stretch>
            <a:fillRect/>
          </a:stretch>
        </p:blipFill>
        <p:spPr>
          <a:xfrm>
            <a:off x="0" y="0"/>
            <a:ext cx="12192000" cy="6858000"/>
          </a:xfrm>
        </p:spPr>
      </p:pic>
    </p:spTree>
    <p:extLst>
      <p:ext uri="{BB962C8B-B14F-4D97-AF65-F5344CB8AC3E}">
        <p14:creationId xmlns:p14="http://schemas.microsoft.com/office/powerpoint/2010/main" val="9444387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D03794E8-0E38-4D44-36A8-1FBA681A5BC5}"/>
              </a:ext>
            </a:extLst>
          </p:cNvPr>
          <p:cNvSpPr>
            <a:spLocks noGrp="1"/>
          </p:cNvSpPr>
          <p:nvPr>
            <p:ph type="title"/>
          </p:nvPr>
        </p:nvSpPr>
        <p:spPr>
          <a:xfrm>
            <a:off x="992345" y="3565653"/>
            <a:ext cx="10363200" cy="1362075"/>
          </a:xfrm>
        </p:spPr>
        <p:txBody>
          <a:bodyPr/>
          <a:lstStyle/>
          <a:p>
            <a:pPr algn="ctr"/>
            <a:r>
              <a:rPr lang="hu-HU" dirty="0"/>
              <a:t>Köszönjük a figyelmet!</a:t>
            </a:r>
          </a:p>
        </p:txBody>
      </p:sp>
    </p:spTree>
    <p:extLst>
      <p:ext uri="{BB962C8B-B14F-4D97-AF65-F5344CB8AC3E}">
        <p14:creationId xmlns:p14="http://schemas.microsoft.com/office/powerpoint/2010/main" val="2574939458"/>
      </p:ext>
    </p:extLst>
  </p:cSld>
  <p:clrMapOvr>
    <a:masterClrMapping/>
  </p:clrMapOvr>
</p:sld>
</file>

<file path=ppt/theme/theme1.xml><?xml version="1.0" encoding="utf-8"?>
<a:theme xmlns:a="http://schemas.openxmlformats.org/drawingml/2006/main" name="1_Office-té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Egyéni tervezé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é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4783</TotalTime>
  <Words>654</Words>
  <Application>Microsoft Office PowerPoint</Application>
  <PresentationFormat>Szélesvásznú</PresentationFormat>
  <Paragraphs>88</Paragraphs>
  <Slides>15</Slides>
  <Notes>9</Notes>
  <HiddenSlides>0</HiddenSlides>
  <MMClips>1</MMClips>
  <ScaleCrop>false</ScaleCrop>
  <HeadingPairs>
    <vt:vector size="6" baseType="variant">
      <vt:variant>
        <vt:lpstr>Használt betűtípusok</vt:lpstr>
      </vt:variant>
      <vt:variant>
        <vt:i4>6</vt:i4>
      </vt:variant>
      <vt:variant>
        <vt:lpstr>Téma</vt:lpstr>
      </vt:variant>
      <vt:variant>
        <vt:i4>2</vt:i4>
      </vt:variant>
      <vt:variant>
        <vt:lpstr>Diacímek</vt:lpstr>
      </vt:variant>
      <vt:variant>
        <vt:i4>15</vt:i4>
      </vt:variant>
    </vt:vector>
  </HeadingPairs>
  <TitlesOfParts>
    <vt:vector size="23" baseType="lpstr">
      <vt:lpstr>Arial</vt:lpstr>
      <vt:lpstr>Calibri</vt:lpstr>
      <vt:lpstr>Calibri Light</vt:lpstr>
      <vt:lpstr>MICROGRAMMAD-MEDIEXTE</vt:lpstr>
      <vt:lpstr>Montserrat</vt:lpstr>
      <vt:lpstr>Symbol</vt:lpstr>
      <vt:lpstr>1_Office-téma</vt:lpstr>
      <vt:lpstr>Egyéni tervezés</vt:lpstr>
      <vt:lpstr>TÁRSADALMI INNOVÁCIÓS  NEMZETI LABORATÓRIUM (TINLAB)</vt:lpstr>
      <vt:lpstr>konzorcium</vt:lpstr>
      <vt:lpstr>PARTNERSÉG</vt:lpstr>
      <vt:lpstr>FÓKUSZTERÜLETEK</vt:lpstr>
      <vt:lpstr>DIGITALIZÁCIÓ TÁRSADALMI HATÁSAI</vt:lpstr>
      <vt:lpstr>KULTÚRA, KOMPETENCIA ÉS HUMÁN TŐKE</vt:lpstr>
      <vt:lpstr>TÁRSADALMI INNOVÁCIÓS MÓDSZERTANOK</vt:lpstr>
      <vt:lpstr>ÉLETMINŐSÉGET JAVÍTÓ TÁRSADALMI INNOVÁCIÓK KUTATÁS-FEJLESZTÉSE</vt:lpstr>
      <vt:lpstr>PowerPoint-bemutató</vt:lpstr>
      <vt:lpstr>PowerPoint-bemutató</vt:lpstr>
      <vt:lpstr>PILOT PROJEKTEK</vt:lpstr>
      <vt:lpstr>MENTORHÁLÓZAT</vt:lpstr>
      <vt:lpstr> Nemzetközi kulturális és kreatív ökoszisztéma</vt:lpstr>
      <vt:lpstr>PowerPoint-bemutató</vt:lpstr>
      <vt:lpstr>Köszönjük a figyelmet!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PowerPoint-bemutató</dc:title>
  <dc:creator>User</dc:creator>
  <cp:lastModifiedBy>Magyar Dániel</cp:lastModifiedBy>
  <cp:revision>69</cp:revision>
  <cp:lastPrinted>2022-11-02T08:20:33Z</cp:lastPrinted>
  <dcterms:created xsi:type="dcterms:W3CDTF">2021-04-28T03:33:38Z</dcterms:created>
  <dcterms:modified xsi:type="dcterms:W3CDTF">2023-06-28T12:22:39Z</dcterms:modified>
</cp:coreProperties>
</file>