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38AA"/>
    <a:srgbClr val="BF46C2"/>
    <a:srgbClr val="9C349E"/>
    <a:srgbClr val="E971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E32A27-C8FE-4089-83A4-3C3C5DE1992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4F66FE6-8904-44A1-BB71-721EAFA95FD7}">
      <dgm:prSet phldrT="[Szöveg]" custT="1"/>
      <dgm:spPr/>
      <dgm:t>
        <a:bodyPr/>
        <a:lstStyle/>
        <a:p>
          <a:r>
            <a:rPr lang="hu-HU" sz="1400" dirty="0" smtClean="0"/>
            <a:t>Az európai keretprogramoknak</a:t>
          </a:r>
          <a:endParaRPr lang="hu-HU" sz="1400" dirty="0"/>
        </a:p>
      </dgm:t>
    </dgm:pt>
    <dgm:pt modelId="{8E80A20E-0E5A-4EAD-BD8D-FEAF3BDE3016}" type="parTrans" cxnId="{11F9E85D-A04C-4118-A7B0-B3989429F222}">
      <dgm:prSet/>
      <dgm:spPr/>
      <dgm:t>
        <a:bodyPr/>
        <a:lstStyle/>
        <a:p>
          <a:endParaRPr lang="hu-HU"/>
        </a:p>
      </dgm:t>
    </dgm:pt>
    <dgm:pt modelId="{EA5DCE6A-B136-45A9-8A6D-A064BCE981F6}" type="sibTrans" cxnId="{11F9E85D-A04C-4118-A7B0-B3989429F222}">
      <dgm:prSet/>
      <dgm:spPr/>
      <dgm:t>
        <a:bodyPr/>
        <a:lstStyle/>
        <a:p>
          <a:endParaRPr lang="hu-HU"/>
        </a:p>
      </dgm:t>
    </dgm:pt>
    <dgm:pt modelId="{E4671CE6-79D7-48C6-A55A-49A85705C5D8}">
      <dgm:prSet phldrT="[Szöveg]" custT="1"/>
      <dgm:spPr/>
      <dgm:t>
        <a:bodyPr/>
        <a:lstStyle/>
        <a:p>
          <a:r>
            <a:rPr lang="hu-HU" sz="1400" dirty="0" smtClean="0"/>
            <a:t>a lehető legtöbb EU tagállamban és társult országban </a:t>
          </a:r>
          <a:endParaRPr lang="hu-HU" sz="1400" dirty="0"/>
        </a:p>
      </dgm:t>
    </dgm:pt>
    <dgm:pt modelId="{115B37DD-E59D-405A-9438-0A30FA2E9617}" type="parTrans" cxnId="{B207B93C-3D73-4A18-82CF-674E8DF9280F}">
      <dgm:prSet/>
      <dgm:spPr/>
      <dgm:t>
        <a:bodyPr/>
        <a:lstStyle/>
        <a:p>
          <a:endParaRPr lang="hu-HU"/>
        </a:p>
      </dgm:t>
    </dgm:pt>
    <dgm:pt modelId="{219B5E64-BF18-4829-B7A4-1AADE5C276AD}" type="sibTrans" cxnId="{B207B93C-3D73-4A18-82CF-674E8DF9280F}">
      <dgm:prSet/>
      <dgm:spPr/>
      <dgm:t>
        <a:bodyPr/>
        <a:lstStyle/>
        <a:p>
          <a:endParaRPr lang="hu-HU"/>
        </a:p>
      </dgm:t>
    </dgm:pt>
    <dgm:pt modelId="{11FFCFB3-F504-419B-9812-5BB36BC8B34E}">
      <dgm:prSet phldrT="[Szöveg]" custT="1"/>
      <dgm:spPr/>
      <dgm:t>
        <a:bodyPr/>
        <a:lstStyle/>
        <a:p>
          <a:r>
            <a:rPr lang="hu-HU" sz="2400" b="1" dirty="0" smtClean="0"/>
            <a:t>Nemzeti Kapcsolattartó Pont</a:t>
          </a:r>
          <a:endParaRPr lang="hu-HU" sz="2400" b="1" dirty="0"/>
        </a:p>
      </dgm:t>
    </dgm:pt>
    <dgm:pt modelId="{9A9DEE96-3085-496C-89F8-77F3AD3E26D2}" type="parTrans" cxnId="{35C5B2F1-297F-46BA-9D15-D433EB62599B}">
      <dgm:prSet/>
      <dgm:spPr/>
      <dgm:t>
        <a:bodyPr/>
        <a:lstStyle/>
        <a:p>
          <a:endParaRPr lang="hu-HU"/>
        </a:p>
      </dgm:t>
    </dgm:pt>
    <dgm:pt modelId="{74263CD7-44CF-4309-B48D-191E8111CC4E}" type="sibTrans" cxnId="{35C5B2F1-297F-46BA-9D15-D433EB62599B}">
      <dgm:prSet/>
      <dgm:spPr/>
      <dgm:t>
        <a:bodyPr/>
        <a:lstStyle/>
        <a:p>
          <a:endParaRPr lang="hu-HU"/>
        </a:p>
      </dgm:t>
    </dgm:pt>
    <dgm:pt modelId="{CD84524E-99F4-479E-94A9-5597872963DD}">
      <dgm:prSet phldrT="[Szöveg]" custT="1"/>
      <dgm:spPr/>
      <dgm:t>
        <a:bodyPr/>
        <a:lstStyle/>
        <a:p>
          <a:r>
            <a:rPr lang="hu-HU" sz="1800" b="1" dirty="0" smtClean="0"/>
            <a:t>Feladatai</a:t>
          </a:r>
          <a:endParaRPr lang="hu-HU" sz="1800" b="1" dirty="0"/>
        </a:p>
      </dgm:t>
    </dgm:pt>
    <dgm:pt modelId="{D351DCEB-8799-4CBC-9754-07F3FAC01748}" type="parTrans" cxnId="{ADA7373E-3B06-4911-A8FA-23BFE8259555}">
      <dgm:prSet/>
      <dgm:spPr/>
      <dgm:t>
        <a:bodyPr/>
        <a:lstStyle/>
        <a:p>
          <a:endParaRPr lang="hu-HU"/>
        </a:p>
      </dgm:t>
    </dgm:pt>
    <dgm:pt modelId="{CA8AA0D4-DB35-4475-A316-CD161977F277}" type="sibTrans" cxnId="{ADA7373E-3B06-4911-A8FA-23BFE8259555}">
      <dgm:prSet/>
      <dgm:spPr/>
      <dgm:t>
        <a:bodyPr/>
        <a:lstStyle/>
        <a:p>
          <a:endParaRPr lang="hu-HU"/>
        </a:p>
      </dgm:t>
    </dgm:pt>
    <dgm:pt modelId="{E53D22FC-9633-4577-86C1-BE0B5DF027B4}" type="pres">
      <dgm:prSet presAssocID="{31E32A27-C8FE-4089-83A4-3C3C5DE1992B}" presName="Name0" presStyleCnt="0">
        <dgm:presLayoutVars>
          <dgm:dir/>
          <dgm:resizeHandles val="exact"/>
        </dgm:presLayoutVars>
      </dgm:prSet>
      <dgm:spPr/>
    </dgm:pt>
    <dgm:pt modelId="{40397EBA-2E76-47BE-84A3-07F28B7C5615}" type="pres">
      <dgm:prSet presAssocID="{D4F66FE6-8904-44A1-BB71-721EAFA95FD7}" presName="node" presStyleLbl="node1" presStyleIdx="0" presStyleCnt="4" custScaleX="14623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6CA7CD8-C78E-4A64-8AF2-73F315C190B2}" type="pres">
      <dgm:prSet presAssocID="{EA5DCE6A-B136-45A9-8A6D-A064BCE981F6}" presName="sibTrans" presStyleLbl="sibTrans2D1" presStyleIdx="0" presStyleCnt="3"/>
      <dgm:spPr/>
      <dgm:t>
        <a:bodyPr/>
        <a:lstStyle/>
        <a:p>
          <a:endParaRPr lang="hu-HU"/>
        </a:p>
      </dgm:t>
    </dgm:pt>
    <dgm:pt modelId="{39D6347F-C2EE-4087-A517-EDC81E16017F}" type="pres">
      <dgm:prSet presAssocID="{EA5DCE6A-B136-45A9-8A6D-A064BCE981F6}" presName="connectorText" presStyleLbl="sibTrans2D1" presStyleIdx="0" presStyleCnt="3"/>
      <dgm:spPr/>
      <dgm:t>
        <a:bodyPr/>
        <a:lstStyle/>
        <a:p>
          <a:endParaRPr lang="hu-HU"/>
        </a:p>
      </dgm:t>
    </dgm:pt>
    <dgm:pt modelId="{173354CD-FED4-452F-B575-AEF9485340D6}" type="pres">
      <dgm:prSet presAssocID="{E4671CE6-79D7-48C6-A55A-49A85705C5D8}" presName="node" presStyleLbl="node1" presStyleIdx="1" presStyleCnt="4" custScaleX="173344" custLinFactX="40759" custLinFactNeighborX="100000" custLinFactNeighborY="-155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D637BCF-ECEA-41DA-A6AC-7F96ED00B30A}" type="pres">
      <dgm:prSet presAssocID="{219B5E64-BF18-4829-B7A4-1AADE5C276AD}" presName="sibTrans" presStyleLbl="sibTrans2D1" presStyleIdx="1" presStyleCnt="3"/>
      <dgm:spPr/>
      <dgm:t>
        <a:bodyPr/>
        <a:lstStyle/>
        <a:p>
          <a:endParaRPr lang="hu-HU"/>
        </a:p>
      </dgm:t>
    </dgm:pt>
    <dgm:pt modelId="{EA0DBDFE-E348-4BF1-AD41-247D2996AD18}" type="pres">
      <dgm:prSet presAssocID="{219B5E64-BF18-4829-B7A4-1AADE5C276AD}" presName="connectorText" presStyleLbl="sibTrans2D1" presStyleIdx="1" presStyleCnt="3"/>
      <dgm:spPr/>
      <dgm:t>
        <a:bodyPr/>
        <a:lstStyle/>
        <a:p>
          <a:endParaRPr lang="hu-HU"/>
        </a:p>
      </dgm:t>
    </dgm:pt>
    <dgm:pt modelId="{9A46DC10-89F4-4E3F-B14B-C33916BCF9B0}" type="pres">
      <dgm:prSet presAssocID="{11FFCFB3-F504-419B-9812-5BB36BC8B34E}" presName="node" presStyleLbl="node1" presStyleIdx="2" presStyleCnt="4" custScaleX="312782" custLinFactX="84142" custLinFactNeighborX="100000" custLinFactNeighborY="-29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8D25F45-F4CA-445F-B4A1-EF672E299BA7}" type="pres">
      <dgm:prSet presAssocID="{74263CD7-44CF-4309-B48D-191E8111CC4E}" presName="sibTrans" presStyleLbl="sibTrans2D1" presStyleIdx="2" presStyleCnt="3"/>
      <dgm:spPr/>
      <dgm:t>
        <a:bodyPr/>
        <a:lstStyle/>
        <a:p>
          <a:endParaRPr lang="hu-HU"/>
        </a:p>
      </dgm:t>
    </dgm:pt>
    <dgm:pt modelId="{70BA2B38-F228-49E7-9C44-70C09034F5D3}" type="pres">
      <dgm:prSet presAssocID="{74263CD7-44CF-4309-B48D-191E8111CC4E}" presName="connectorText" presStyleLbl="sibTrans2D1" presStyleIdx="2" presStyleCnt="3"/>
      <dgm:spPr/>
      <dgm:t>
        <a:bodyPr/>
        <a:lstStyle/>
        <a:p>
          <a:endParaRPr lang="hu-HU"/>
        </a:p>
      </dgm:t>
    </dgm:pt>
    <dgm:pt modelId="{462E8F49-880F-4821-9562-9A37D43EE9DE}" type="pres">
      <dgm:prSet presAssocID="{CD84524E-99F4-479E-94A9-5597872963DD}" presName="node" presStyleLbl="node1" presStyleIdx="3" presStyleCnt="4" custLinFactX="-230344" custLinFactY="17944" custLinFactNeighborX="-300000" custLinFactNeighborY="10000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A9E89423-FB37-47D1-A4C6-E076FA26F105}" type="presOf" srcId="{219B5E64-BF18-4829-B7A4-1AADE5C276AD}" destId="{EA0DBDFE-E348-4BF1-AD41-247D2996AD18}" srcOrd="1" destOrd="0" presId="urn:microsoft.com/office/officeart/2005/8/layout/process1"/>
    <dgm:cxn modelId="{D00FD9C3-D36D-47DC-8FB5-D1E976D2ADBB}" type="presOf" srcId="{EA5DCE6A-B136-45A9-8A6D-A064BCE981F6}" destId="{39D6347F-C2EE-4087-A517-EDC81E16017F}" srcOrd="1" destOrd="0" presId="urn:microsoft.com/office/officeart/2005/8/layout/process1"/>
    <dgm:cxn modelId="{A4AB0787-2455-4425-B497-59CD620F21FC}" type="presOf" srcId="{D4F66FE6-8904-44A1-BB71-721EAFA95FD7}" destId="{40397EBA-2E76-47BE-84A3-07F28B7C5615}" srcOrd="0" destOrd="0" presId="urn:microsoft.com/office/officeart/2005/8/layout/process1"/>
    <dgm:cxn modelId="{ADA7373E-3B06-4911-A8FA-23BFE8259555}" srcId="{31E32A27-C8FE-4089-83A4-3C3C5DE1992B}" destId="{CD84524E-99F4-479E-94A9-5597872963DD}" srcOrd="3" destOrd="0" parTransId="{D351DCEB-8799-4CBC-9754-07F3FAC01748}" sibTransId="{CA8AA0D4-DB35-4475-A316-CD161977F277}"/>
    <dgm:cxn modelId="{51E07D63-4267-4BC5-AA70-A30144691515}" type="presOf" srcId="{E4671CE6-79D7-48C6-A55A-49A85705C5D8}" destId="{173354CD-FED4-452F-B575-AEF9485340D6}" srcOrd="0" destOrd="0" presId="urn:microsoft.com/office/officeart/2005/8/layout/process1"/>
    <dgm:cxn modelId="{B207B93C-3D73-4A18-82CF-674E8DF9280F}" srcId="{31E32A27-C8FE-4089-83A4-3C3C5DE1992B}" destId="{E4671CE6-79D7-48C6-A55A-49A85705C5D8}" srcOrd="1" destOrd="0" parTransId="{115B37DD-E59D-405A-9438-0A30FA2E9617}" sibTransId="{219B5E64-BF18-4829-B7A4-1AADE5C276AD}"/>
    <dgm:cxn modelId="{11F9E85D-A04C-4118-A7B0-B3989429F222}" srcId="{31E32A27-C8FE-4089-83A4-3C3C5DE1992B}" destId="{D4F66FE6-8904-44A1-BB71-721EAFA95FD7}" srcOrd="0" destOrd="0" parTransId="{8E80A20E-0E5A-4EAD-BD8D-FEAF3BDE3016}" sibTransId="{EA5DCE6A-B136-45A9-8A6D-A064BCE981F6}"/>
    <dgm:cxn modelId="{F9A70E51-0EA3-4FA5-945B-C39B36FB21A6}" type="presOf" srcId="{CD84524E-99F4-479E-94A9-5597872963DD}" destId="{462E8F49-880F-4821-9562-9A37D43EE9DE}" srcOrd="0" destOrd="0" presId="urn:microsoft.com/office/officeart/2005/8/layout/process1"/>
    <dgm:cxn modelId="{07942DB1-D772-4E7A-BCDB-218E6B144820}" type="presOf" srcId="{74263CD7-44CF-4309-B48D-191E8111CC4E}" destId="{70BA2B38-F228-49E7-9C44-70C09034F5D3}" srcOrd="1" destOrd="0" presId="urn:microsoft.com/office/officeart/2005/8/layout/process1"/>
    <dgm:cxn modelId="{62800C9A-C2F1-4674-836F-0D4BAA1FFFE0}" type="presOf" srcId="{74263CD7-44CF-4309-B48D-191E8111CC4E}" destId="{18D25F45-F4CA-445F-B4A1-EF672E299BA7}" srcOrd="0" destOrd="0" presId="urn:microsoft.com/office/officeart/2005/8/layout/process1"/>
    <dgm:cxn modelId="{E65B789E-A4AC-467C-9EEA-E8BFB431785E}" type="presOf" srcId="{11FFCFB3-F504-419B-9812-5BB36BC8B34E}" destId="{9A46DC10-89F4-4E3F-B14B-C33916BCF9B0}" srcOrd="0" destOrd="0" presId="urn:microsoft.com/office/officeart/2005/8/layout/process1"/>
    <dgm:cxn modelId="{35C5B2F1-297F-46BA-9D15-D433EB62599B}" srcId="{31E32A27-C8FE-4089-83A4-3C3C5DE1992B}" destId="{11FFCFB3-F504-419B-9812-5BB36BC8B34E}" srcOrd="2" destOrd="0" parTransId="{9A9DEE96-3085-496C-89F8-77F3AD3E26D2}" sibTransId="{74263CD7-44CF-4309-B48D-191E8111CC4E}"/>
    <dgm:cxn modelId="{4C2191C6-1E04-4709-9120-51BB049B6D46}" type="presOf" srcId="{31E32A27-C8FE-4089-83A4-3C3C5DE1992B}" destId="{E53D22FC-9633-4577-86C1-BE0B5DF027B4}" srcOrd="0" destOrd="0" presId="urn:microsoft.com/office/officeart/2005/8/layout/process1"/>
    <dgm:cxn modelId="{25791BA0-1534-45AC-8068-DAF674CD2D0C}" type="presOf" srcId="{EA5DCE6A-B136-45A9-8A6D-A064BCE981F6}" destId="{46CA7CD8-C78E-4A64-8AF2-73F315C190B2}" srcOrd="0" destOrd="0" presId="urn:microsoft.com/office/officeart/2005/8/layout/process1"/>
    <dgm:cxn modelId="{096D1133-F1C7-48A1-A03B-3996B2175D38}" type="presOf" srcId="{219B5E64-BF18-4829-B7A4-1AADE5C276AD}" destId="{7D637BCF-ECEA-41DA-A6AC-7F96ED00B30A}" srcOrd="0" destOrd="0" presId="urn:microsoft.com/office/officeart/2005/8/layout/process1"/>
    <dgm:cxn modelId="{42C4E7A4-33C5-4135-98B5-60C442C3642C}" type="presParOf" srcId="{E53D22FC-9633-4577-86C1-BE0B5DF027B4}" destId="{40397EBA-2E76-47BE-84A3-07F28B7C5615}" srcOrd="0" destOrd="0" presId="urn:microsoft.com/office/officeart/2005/8/layout/process1"/>
    <dgm:cxn modelId="{0967820D-25BB-4C1E-A6F3-C0C78D90D02A}" type="presParOf" srcId="{E53D22FC-9633-4577-86C1-BE0B5DF027B4}" destId="{46CA7CD8-C78E-4A64-8AF2-73F315C190B2}" srcOrd="1" destOrd="0" presId="urn:microsoft.com/office/officeart/2005/8/layout/process1"/>
    <dgm:cxn modelId="{08BD2C93-298E-46A0-A137-E11EEA4C56FB}" type="presParOf" srcId="{46CA7CD8-C78E-4A64-8AF2-73F315C190B2}" destId="{39D6347F-C2EE-4087-A517-EDC81E16017F}" srcOrd="0" destOrd="0" presId="urn:microsoft.com/office/officeart/2005/8/layout/process1"/>
    <dgm:cxn modelId="{DAAC1C20-40E9-47A8-B7BB-F29CA4F15004}" type="presParOf" srcId="{E53D22FC-9633-4577-86C1-BE0B5DF027B4}" destId="{173354CD-FED4-452F-B575-AEF9485340D6}" srcOrd="2" destOrd="0" presId="urn:microsoft.com/office/officeart/2005/8/layout/process1"/>
    <dgm:cxn modelId="{4A3B2A04-BE92-4630-B54F-73B6A05A8F96}" type="presParOf" srcId="{E53D22FC-9633-4577-86C1-BE0B5DF027B4}" destId="{7D637BCF-ECEA-41DA-A6AC-7F96ED00B30A}" srcOrd="3" destOrd="0" presId="urn:microsoft.com/office/officeart/2005/8/layout/process1"/>
    <dgm:cxn modelId="{13C91E12-0A9A-4DD6-8F93-5A9C4BB1C9FF}" type="presParOf" srcId="{7D637BCF-ECEA-41DA-A6AC-7F96ED00B30A}" destId="{EA0DBDFE-E348-4BF1-AD41-247D2996AD18}" srcOrd="0" destOrd="0" presId="urn:microsoft.com/office/officeart/2005/8/layout/process1"/>
    <dgm:cxn modelId="{ADF318FA-5EEF-480D-9BDC-B96D1BEDE42C}" type="presParOf" srcId="{E53D22FC-9633-4577-86C1-BE0B5DF027B4}" destId="{9A46DC10-89F4-4E3F-B14B-C33916BCF9B0}" srcOrd="4" destOrd="0" presId="urn:microsoft.com/office/officeart/2005/8/layout/process1"/>
    <dgm:cxn modelId="{4151A521-D802-48EE-89B3-A5CCD3B2B452}" type="presParOf" srcId="{E53D22FC-9633-4577-86C1-BE0B5DF027B4}" destId="{18D25F45-F4CA-445F-B4A1-EF672E299BA7}" srcOrd="5" destOrd="0" presId="urn:microsoft.com/office/officeart/2005/8/layout/process1"/>
    <dgm:cxn modelId="{1FD35EE0-7499-4731-AF28-56677B694F00}" type="presParOf" srcId="{18D25F45-F4CA-445F-B4A1-EF672E299BA7}" destId="{70BA2B38-F228-49E7-9C44-70C09034F5D3}" srcOrd="0" destOrd="0" presId="urn:microsoft.com/office/officeart/2005/8/layout/process1"/>
    <dgm:cxn modelId="{0489986C-1CAC-4EB9-856D-FFE2B5C4BE54}" type="presParOf" srcId="{E53D22FC-9633-4577-86C1-BE0B5DF027B4}" destId="{462E8F49-880F-4821-9562-9A37D43EE9D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E32A27-C8FE-4089-83A4-3C3C5DE1992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53D22FC-9633-4577-86C1-BE0B5DF027B4}" type="pres">
      <dgm:prSet presAssocID="{31E32A27-C8FE-4089-83A4-3C3C5DE1992B}" presName="Name0" presStyleCnt="0">
        <dgm:presLayoutVars>
          <dgm:dir/>
          <dgm:resizeHandles val="exact"/>
        </dgm:presLayoutVars>
      </dgm:prSet>
      <dgm:spPr/>
    </dgm:pt>
  </dgm:ptLst>
  <dgm:cxnLst>
    <dgm:cxn modelId="{4C2191C6-1E04-4709-9120-51BB049B6D46}" type="presOf" srcId="{31E32A27-C8FE-4089-83A4-3C3C5DE1992B}" destId="{E53D22FC-9633-4577-86C1-BE0B5DF027B4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E32A27-C8FE-4089-83A4-3C3C5DE1992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53D22FC-9633-4577-86C1-BE0B5DF027B4}" type="pres">
      <dgm:prSet presAssocID="{31E32A27-C8FE-4089-83A4-3C3C5DE1992B}" presName="Name0" presStyleCnt="0">
        <dgm:presLayoutVars>
          <dgm:dir/>
          <dgm:resizeHandles val="exact"/>
        </dgm:presLayoutVars>
      </dgm:prSet>
      <dgm:spPr/>
    </dgm:pt>
  </dgm:ptLst>
  <dgm:cxnLst>
    <dgm:cxn modelId="{4C2191C6-1E04-4709-9120-51BB049B6D46}" type="presOf" srcId="{31E32A27-C8FE-4089-83A4-3C3C5DE1992B}" destId="{E53D22FC-9633-4577-86C1-BE0B5DF027B4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397EBA-2E76-47BE-84A3-07F28B7C5615}">
      <dsp:nvSpPr>
        <dsp:cNvPr id="0" name=""/>
        <dsp:cNvSpPr/>
      </dsp:nvSpPr>
      <dsp:spPr>
        <a:xfrm>
          <a:off x="5258" y="1246240"/>
          <a:ext cx="1677735" cy="913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400" kern="1200" dirty="0" smtClean="0"/>
            <a:t>Az európai keretprogramoknak</a:t>
          </a:r>
          <a:endParaRPr lang="hu-HU" sz="1400" kern="1200" dirty="0"/>
        </a:p>
      </dsp:txBody>
      <dsp:txXfrm>
        <a:off x="32018" y="1273000"/>
        <a:ext cx="1624215" cy="860121"/>
      </dsp:txXfrm>
    </dsp:sp>
    <dsp:sp modelId="{46CA7CD8-C78E-4A64-8AF2-73F315C190B2}">
      <dsp:nvSpPr>
        <dsp:cNvPr id="0" name=""/>
        <dsp:cNvSpPr/>
      </dsp:nvSpPr>
      <dsp:spPr>
        <a:xfrm rot="21584846">
          <a:off x="2029350" y="1553955"/>
          <a:ext cx="734291" cy="2845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200" kern="1200"/>
        </a:p>
      </dsp:txBody>
      <dsp:txXfrm>
        <a:off x="2029350" y="1611048"/>
        <a:ext cx="648934" cy="170715"/>
      </dsp:txXfrm>
    </dsp:sp>
    <dsp:sp modelId="{173354CD-FED4-452F-B575-AEF9485340D6}">
      <dsp:nvSpPr>
        <dsp:cNvPr id="0" name=""/>
        <dsp:cNvSpPr/>
      </dsp:nvSpPr>
      <dsp:spPr>
        <a:xfrm>
          <a:off x="3068436" y="1232051"/>
          <a:ext cx="1988739" cy="913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400" kern="1200" dirty="0" smtClean="0"/>
            <a:t>a lehető legtöbb EU tagállamban és társult országban </a:t>
          </a:r>
          <a:endParaRPr lang="hu-HU" sz="1400" kern="1200" dirty="0"/>
        </a:p>
      </dsp:txBody>
      <dsp:txXfrm>
        <a:off x="3095196" y="1258811"/>
        <a:ext cx="1935219" cy="860121"/>
      </dsp:txXfrm>
    </dsp:sp>
    <dsp:sp modelId="{7D637BCF-ECEA-41DA-A6AC-7F96ED00B30A}">
      <dsp:nvSpPr>
        <dsp:cNvPr id="0" name=""/>
        <dsp:cNvSpPr/>
      </dsp:nvSpPr>
      <dsp:spPr>
        <a:xfrm rot="10550">
          <a:off x="5296333" y="1551173"/>
          <a:ext cx="507019" cy="2845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200" kern="1200"/>
        </a:p>
      </dsp:txBody>
      <dsp:txXfrm>
        <a:off x="5296333" y="1607947"/>
        <a:ext cx="421662" cy="170715"/>
      </dsp:txXfrm>
    </dsp:sp>
    <dsp:sp modelId="{9A46DC10-89F4-4E3F-B14B-C33916BCF9B0}">
      <dsp:nvSpPr>
        <dsp:cNvPr id="0" name=""/>
        <dsp:cNvSpPr/>
      </dsp:nvSpPr>
      <dsp:spPr>
        <a:xfrm>
          <a:off x="6013811" y="1243545"/>
          <a:ext cx="3588482" cy="913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 smtClean="0"/>
            <a:t>Nemzeti Kapcsolattartó Pont</a:t>
          </a:r>
          <a:endParaRPr lang="hu-HU" sz="2400" b="1" kern="1200" dirty="0"/>
        </a:p>
      </dsp:txBody>
      <dsp:txXfrm>
        <a:off x="6040571" y="1270305"/>
        <a:ext cx="3534962" cy="860121"/>
      </dsp:txXfrm>
    </dsp:sp>
    <dsp:sp modelId="{18D25F45-F4CA-445F-B4A1-EF672E299BA7}">
      <dsp:nvSpPr>
        <dsp:cNvPr id="0" name=""/>
        <dsp:cNvSpPr/>
      </dsp:nvSpPr>
      <dsp:spPr>
        <a:xfrm rot="9454117">
          <a:off x="5950548" y="2214051"/>
          <a:ext cx="537053" cy="2845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200" kern="1200"/>
        </a:p>
      </dsp:txBody>
      <dsp:txXfrm rot="10800000">
        <a:off x="6032676" y="2254671"/>
        <a:ext cx="451696" cy="170715"/>
      </dsp:txXfrm>
    </dsp:sp>
    <dsp:sp modelId="{462E8F49-880F-4821-9562-9A37D43EE9DE}">
      <dsp:nvSpPr>
        <dsp:cNvPr id="0" name=""/>
        <dsp:cNvSpPr/>
      </dsp:nvSpPr>
      <dsp:spPr>
        <a:xfrm>
          <a:off x="4617526" y="2323825"/>
          <a:ext cx="1147279" cy="913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800" b="1" kern="1200" dirty="0" smtClean="0"/>
            <a:t>Feladatai</a:t>
          </a:r>
          <a:endParaRPr lang="hu-HU" sz="1800" b="1" kern="1200" dirty="0"/>
        </a:p>
      </dsp:txBody>
      <dsp:txXfrm>
        <a:off x="4644286" y="2350585"/>
        <a:ext cx="1093759" cy="8601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53B9-AECC-4B84-BAB5-D3C11CFC8CEC}" type="datetimeFigureOut">
              <a:rPr lang="hu-HU" smtClean="0"/>
              <a:t>2023. 06. 29.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FB75-4EAD-4BC7-B818-6C3057D62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287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53B9-AECC-4B84-BAB5-D3C11CFC8CEC}" type="datetimeFigureOut">
              <a:rPr lang="hu-HU" smtClean="0"/>
              <a:t>2023. 06. 29.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FB75-4EAD-4BC7-B818-6C3057D62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4401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53B9-AECC-4B84-BAB5-D3C11CFC8CEC}" type="datetimeFigureOut">
              <a:rPr lang="hu-HU" smtClean="0"/>
              <a:t>2023. 06. 29.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FB75-4EAD-4BC7-B818-6C3057D62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3251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53B9-AECC-4B84-BAB5-D3C11CFC8CEC}" type="datetimeFigureOut">
              <a:rPr lang="hu-HU" smtClean="0"/>
              <a:t>2023. 06. 29.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FB75-4EAD-4BC7-B818-6C3057D62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6663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53B9-AECC-4B84-BAB5-D3C11CFC8CEC}" type="datetimeFigureOut">
              <a:rPr lang="hu-HU" smtClean="0"/>
              <a:t>2023. 06. 29.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FB75-4EAD-4BC7-B818-6C3057D62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380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53B9-AECC-4B84-BAB5-D3C11CFC8CEC}" type="datetimeFigureOut">
              <a:rPr lang="hu-HU" smtClean="0"/>
              <a:t>2023. 06. 29.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FB75-4EAD-4BC7-B818-6C3057D62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6586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53B9-AECC-4B84-BAB5-D3C11CFC8CEC}" type="datetimeFigureOut">
              <a:rPr lang="hu-HU" smtClean="0"/>
              <a:t>2023. 06. 29.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FB75-4EAD-4BC7-B818-6C3057D62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7521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53B9-AECC-4B84-BAB5-D3C11CFC8CEC}" type="datetimeFigureOut">
              <a:rPr lang="hu-HU" smtClean="0"/>
              <a:t>2023. 06. 29.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FB75-4EAD-4BC7-B818-6C3057D62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2745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53B9-AECC-4B84-BAB5-D3C11CFC8CEC}" type="datetimeFigureOut">
              <a:rPr lang="hu-HU" smtClean="0"/>
              <a:t>2023. 06. 29.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FB75-4EAD-4BC7-B818-6C3057D62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0262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53B9-AECC-4B84-BAB5-D3C11CFC8CEC}" type="datetimeFigureOut">
              <a:rPr lang="hu-HU" smtClean="0"/>
              <a:t>2023. 06. 29.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FB75-4EAD-4BC7-B818-6C3057D62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100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53B9-AECC-4B84-BAB5-D3C11CFC8CEC}" type="datetimeFigureOut">
              <a:rPr lang="hu-HU" smtClean="0"/>
              <a:t>2023. 06. 29.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6FB75-4EAD-4BC7-B818-6C3057D62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8598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D53B9-AECC-4B84-BAB5-D3C11CFC8CEC}" type="datetimeFigureOut">
              <a:rPr lang="hu-HU" smtClean="0"/>
              <a:t>2023. 06. 29.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6FB75-4EAD-4BC7-B818-6C3057D62B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899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asikapcsolat.hu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hyperlink" Target="mailto:ncp_budapest_news@emet.hu" TargetMode="External"/><Relationship Id="rId4" Type="http://schemas.openxmlformats.org/officeDocument/2006/relationships/diagramLayout" Target="../diagrams/layout3.xml"/><Relationship Id="rId9" Type="http://schemas.openxmlformats.org/officeDocument/2006/relationships/hyperlink" Target="mailto:ncp_budapest@emet.hu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698512" cy="6872193"/>
          </a:xfrm>
        </p:spPr>
      </p:pic>
      <p:sp>
        <p:nvSpPr>
          <p:cNvPr id="5" name="Téglalap 4"/>
          <p:cNvSpPr/>
          <p:nvPr/>
        </p:nvSpPr>
        <p:spPr>
          <a:xfrm>
            <a:off x="6529137" y="-138223"/>
            <a:ext cx="5868425" cy="7102549"/>
          </a:xfrm>
          <a:prstGeom prst="rect">
            <a:avLst/>
          </a:prstGeom>
          <a:solidFill>
            <a:srgbClr val="A738AA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b="1" dirty="0" smtClean="0"/>
              <a:t>Bemutatkozik az</a:t>
            </a:r>
          </a:p>
          <a:p>
            <a:pPr algn="ctr"/>
            <a:r>
              <a:rPr lang="hu-HU" sz="3200" b="1" dirty="0" err="1" smtClean="0"/>
              <a:t>EaSI</a:t>
            </a:r>
            <a:r>
              <a:rPr lang="hu-HU" sz="3200" b="1" dirty="0" smtClean="0"/>
              <a:t> </a:t>
            </a:r>
          </a:p>
          <a:p>
            <a:pPr algn="ctr"/>
            <a:r>
              <a:rPr lang="hu-HU" sz="3200" b="1" dirty="0" smtClean="0"/>
              <a:t>Nemzeti Kapcsolattartó Pont</a:t>
            </a:r>
          </a:p>
          <a:p>
            <a:pPr algn="ctr"/>
            <a:endParaRPr lang="hu-HU" sz="3200" b="1" dirty="0"/>
          </a:p>
          <a:p>
            <a:pPr algn="ctr"/>
            <a:endParaRPr lang="hu-HU" sz="3200" b="1" dirty="0" smtClean="0"/>
          </a:p>
          <a:p>
            <a:pPr algn="ctr"/>
            <a:r>
              <a:rPr lang="hu-HU" sz="3200" b="1" dirty="0" smtClean="0"/>
              <a:t>Oros Péter</a:t>
            </a:r>
          </a:p>
          <a:p>
            <a:pPr algn="ctr"/>
            <a:r>
              <a:rPr lang="hu-HU" dirty="0" smtClean="0"/>
              <a:t>projektkoordinátor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000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-32085" y="2524608"/>
            <a:ext cx="12558824" cy="4458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28547" cy="2317249"/>
          </a:xfrm>
        </p:spPr>
      </p:pic>
      <p:sp>
        <p:nvSpPr>
          <p:cNvPr id="7" name="Téglalap 6"/>
          <p:cNvSpPr/>
          <p:nvPr/>
        </p:nvSpPr>
        <p:spPr>
          <a:xfrm>
            <a:off x="657726" y="2823854"/>
            <a:ext cx="576939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u-HU" sz="2800" b="1" dirty="0" smtClean="0">
                <a:solidFill>
                  <a:schemeClr val="bg1"/>
                </a:solidFill>
              </a:rPr>
              <a:t>Uniós finanszírozási eszköz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Közvetlen uniós forrású felhívásokat</a:t>
            </a:r>
          </a:p>
          <a:p>
            <a:pPr lvl="0"/>
            <a:r>
              <a:rPr lang="hu-HU" sz="2400" dirty="0">
                <a:solidFill>
                  <a:schemeClr val="bg1"/>
                </a:solidFill>
              </a:rPr>
              <a:t> </a:t>
            </a:r>
            <a:r>
              <a:rPr lang="hu-HU" sz="2400" dirty="0" smtClean="0">
                <a:solidFill>
                  <a:schemeClr val="bg1"/>
                </a:solidFill>
              </a:rPr>
              <a:t>    tesz közzé</a:t>
            </a:r>
          </a:p>
          <a:p>
            <a:pPr lvl="0"/>
            <a:endParaRPr lang="hu-HU" sz="2800" b="1" dirty="0">
              <a:solidFill>
                <a:schemeClr val="bg1"/>
              </a:solidFill>
            </a:endParaRPr>
          </a:p>
          <a:p>
            <a:pPr lvl="0"/>
            <a:r>
              <a:rPr lang="hu-HU" sz="2800" b="1" dirty="0" smtClean="0">
                <a:solidFill>
                  <a:schemeClr val="bg1"/>
                </a:solidFill>
              </a:rPr>
              <a:t>Pályázók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</a:rPr>
              <a:t>Tagállami </a:t>
            </a:r>
            <a:r>
              <a:rPr lang="hu-HU" sz="2400" dirty="0" smtClean="0">
                <a:solidFill>
                  <a:schemeClr val="bg1"/>
                </a:solidFill>
              </a:rPr>
              <a:t>szervezetek</a:t>
            </a:r>
            <a:endParaRPr lang="hu-HU" sz="24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</a:rPr>
              <a:t>Intézmények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</a:rPr>
              <a:t>Vállalkozások</a:t>
            </a:r>
          </a:p>
          <a:p>
            <a:pPr lvl="0"/>
            <a:endParaRPr lang="hu-HU" sz="2800" b="1" dirty="0" smtClean="0">
              <a:solidFill>
                <a:schemeClr val="bg1"/>
              </a:solidFill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37" y="2947851"/>
            <a:ext cx="270889" cy="355767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85" y="4507020"/>
            <a:ext cx="295421" cy="387986"/>
          </a:xfrm>
          <a:prstGeom prst="rect">
            <a:avLst/>
          </a:prstGeom>
        </p:spPr>
      </p:pic>
      <p:sp>
        <p:nvSpPr>
          <p:cNvPr id="35" name="Téglalap 34"/>
          <p:cNvSpPr/>
          <p:nvPr/>
        </p:nvSpPr>
        <p:spPr>
          <a:xfrm>
            <a:off x="6427122" y="3227900"/>
            <a:ext cx="539591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u-HU" sz="2800" b="1" dirty="0">
                <a:solidFill>
                  <a:schemeClr val="bg1"/>
                </a:solidFill>
              </a:rPr>
              <a:t>CÉL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a </a:t>
            </a:r>
            <a:r>
              <a:rPr lang="hu-HU" sz="2400" dirty="0">
                <a:solidFill>
                  <a:schemeClr val="bg1"/>
                </a:solidFill>
              </a:rPr>
              <a:t>fenntartható foglalkoztatás növelésének elősegítése,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</a:rPr>
              <a:t>a megfelelő szociális védelem biztosítása,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</a:rPr>
              <a:t>a társadalmi kirekesztés és a szegénység elleni küzdelem, valamint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</a:rPr>
              <a:t>a munkakörülmények javítása.</a:t>
            </a:r>
          </a:p>
        </p:txBody>
      </p:sp>
      <p:pic>
        <p:nvPicPr>
          <p:cNvPr id="37" name="Kép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106" y="3348563"/>
            <a:ext cx="279016" cy="366354"/>
          </a:xfrm>
          <a:prstGeom prst="rect">
            <a:avLst/>
          </a:prstGeom>
        </p:spPr>
      </p:pic>
      <p:sp>
        <p:nvSpPr>
          <p:cNvPr id="38" name="Folyamatábra: Feldolgozás 37"/>
          <p:cNvSpPr/>
          <p:nvPr/>
        </p:nvSpPr>
        <p:spPr>
          <a:xfrm>
            <a:off x="6300421" y="1962509"/>
            <a:ext cx="5295167" cy="1020969"/>
          </a:xfrm>
          <a:prstGeom prst="flowChartProcess">
            <a:avLst/>
          </a:prstGeom>
          <a:solidFill>
            <a:srgbClr val="9C34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hu-HU" sz="3200" b="1" dirty="0" smtClean="0">
                <a:solidFill>
                  <a:schemeClr val="bg1"/>
                </a:solidFill>
              </a:rPr>
              <a:t>Mi az </a:t>
            </a:r>
            <a:r>
              <a:rPr lang="hu-HU" sz="3200" b="1" dirty="0" err="1" smtClean="0">
                <a:solidFill>
                  <a:schemeClr val="bg1"/>
                </a:solidFill>
              </a:rPr>
              <a:t>EaSI</a:t>
            </a:r>
            <a:r>
              <a:rPr lang="hu-HU" sz="3200" b="1" dirty="0" smtClean="0">
                <a:solidFill>
                  <a:schemeClr val="bg1"/>
                </a:solidFill>
              </a:rPr>
              <a:t> keretprogram?</a:t>
            </a:r>
            <a:endParaRPr lang="hu-H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08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-32085" y="2524608"/>
            <a:ext cx="12558824" cy="4458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85221" cy="2393225"/>
          </a:xfrm>
        </p:spPr>
      </p:pic>
      <p:sp>
        <p:nvSpPr>
          <p:cNvPr id="7" name="Téglalap 6"/>
          <p:cNvSpPr/>
          <p:nvPr/>
        </p:nvSpPr>
        <p:spPr>
          <a:xfrm>
            <a:off x="657726" y="2823854"/>
            <a:ext cx="5769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hu-HU" sz="28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41814117"/>
              </p:ext>
            </p:extLst>
          </p:nvPr>
        </p:nvGraphicFramePr>
        <p:xfrm>
          <a:off x="596728" y="1604356"/>
          <a:ext cx="9789488" cy="3406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Ellipszis 12"/>
          <p:cNvSpPr/>
          <p:nvPr/>
        </p:nvSpPr>
        <p:spPr>
          <a:xfrm>
            <a:off x="764304" y="4968059"/>
            <a:ext cx="1859192" cy="17221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/>
              <a:t>Népszerűsítő </a:t>
            </a:r>
            <a:r>
              <a:rPr lang="hu-HU" sz="1600" dirty="0"/>
              <a:t>tevékenység</a:t>
            </a:r>
          </a:p>
        </p:txBody>
      </p:sp>
      <p:sp>
        <p:nvSpPr>
          <p:cNvPr id="17" name="Ellipszis 16"/>
          <p:cNvSpPr/>
          <p:nvPr/>
        </p:nvSpPr>
        <p:spPr>
          <a:xfrm>
            <a:off x="2670634" y="4525697"/>
            <a:ext cx="1702795" cy="17221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/>
              <a:t>Információs </a:t>
            </a:r>
            <a:r>
              <a:rPr lang="hu-HU" sz="1600" dirty="0"/>
              <a:t>anyagok terjesztése </a:t>
            </a:r>
          </a:p>
        </p:txBody>
      </p:sp>
      <p:sp>
        <p:nvSpPr>
          <p:cNvPr id="18" name="Ellipszis 17"/>
          <p:cNvSpPr/>
          <p:nvPr/>
        </p:nvSpPr>
        <p:spPr>
          <a:xfrm>
            <a:off x="4373429" y="5010480"/>
            <a:ext cx="1628799" cy="17221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/>
              <a:t>Jó </a:t>
            </a:r>
            <a:r>
              <a:rPr lang="hu-HU" sz="1600" dirty="0"/>
              <a:t>gyakorlatok felkutatása</a:t>
            </a:r>
          </a:p>
        </p:txBody>
      </p:sp>
      <p:sp>
        <p:nvSpPr>
          <p:cNvPr id="19" name="Ellipszis 18"/>
          <p:cNvSpPr/>
          <p:nvPr/>
        </p:nvSpPr>
        <p:spPr>
          <a:xfrm>
            <a:off x="6002228" y="4673163"/>
            <a:ext cx="2269740" cy="16861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err="1">
                <a:solidFill>
                  <a:schemeClr val="bg1"/>
                </a:solidFill>
              </a:rPr>
              <a:t>Stakeholderek</a:t>
            </a:r>
            <a:r>
              <a:rPr lang="hu-HU" sz="1600" dirty="0">
                <a:solidFill>
                  <a:schemeClr val="bg1"/>
                </a:solidFill>
              </a:rPr>
              <a:t> elérése, adatbázisépítés</a:t>
            </a:r>
          </a:p>
        </p:txBody>
      </p:sp>
      <p:sp>
        <p:nvSpPr>
          <p:cNvPr id="20" name="Ellipszis 19"/>
          <p:cNvSpPr/>
          <p:nvPr/>
        </p:nvSpPr>
        <p:spPr>
          <a:xfrm>
            <a:off x="10026924" y="4527502"/>
            <a:ext cx="1838766" cy="18161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hu-HU" sz="1600" dirty="0" smtClean="0"/>
              <a:t>Projektek generálása</a:t>
            </a:r>
            <a:endParaRPr lang="hu-HU" sz="1600" dirty="0"/>
          </a:p>
        </p:txBody>
      </p:sp>
      <p:sp>
        <p:nvSpPr>
          <p:cNvPr id="21" name="Ellipszis 20"/>
          <p:cNvSpPr/>
          <p:nvPr/>
        </p:nvSpPr>
        <p:spPr>
          <a:xfrm>
            <a:off x="8208872" y="4996857"/>
            <a:ext cx="1818052" cy="17826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/>
              <a:t>Projekt-partnerek </a:t>
            </a:r>
            <a:r>
              <a:rPr lang="hu-HU" sz="1600" dirty="0"/>
              <a:t>felkutatása</a:t>
            </a:r>
          </a:p>
        </p:txBody>
      </p:sp>
      <p:sp>
        <p:nvSpPr>
          <p:cNvPr id="22" name="Folyamatábra: Feldolgozás 21"/>
          <p:cNvSpPr/>
          <p:nvPr/>
        </p:nvSpPr>
        <p:spPr>
          <a:xfrm>
            <a:off x="6767534" y="1728264"/>
            <a:ext cx="5424466" cy="920302"/>
          </a:xfrm>
          <a:prstGeom prst="flowChartProcess">
            <a:avLst/>
          </a:prstGeom>
          <a:solidFill>
            <a:srgbClr val="9C34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hu-HU" sz="3200" b="1" dirty="0" smtClean="0">
                <a:solidFill>
                  <a:schemeClr val="bg1"/>
                </a:solidFill>
              </a:rPr>
              <a:t>Mi az </a:t>
            </a:r>
            <a:r>
              <a:rPr lang="hu-HU" sz="3200" b="1" dirty="0" err="1" smtClean="0">
                <a:solidFill>
                  <a:schemeClr val="bg1"/>
                </a:solidFill>
              </a:rPr>
              <a:t>EaSI</a:t>
            </a:r>
            <a:r>
              <a:rPr lang="hu-HU" sz="3200" b="1" dirty="0" smtClean="0">
                <a:solidFill>
                  <a:schemeClr val="bg1"/>
                </a:solidFill>
              </a:rPr>
              <a:t> </a:t>
            </a:r>
          </a:p>
          <a:p>
            <a:pPr lvl="0" algn="ctr"/>
            <a:r>
              <a:rPr lang="hu-HU" sz="3200" b="1" dirty="0" smtClean="0">
                <a:solidFill>
                  <a:schemeClr val="bg1"/>
                </a:solidFill>
              </a:rPr>
              <a:t>Nemzeti Kapcsolattartó Pont?</a:t>
            </a:r>
            <a:endParaRPr lang="hu-HU" sz="3200" b="1" dirty="0">
              <a:solidFill>
                <a:schemeClr val="bg1"/>
              </a:solidFill>
            </a:endParaRPr>
          </a:p>
        </p:txBody>
      </p:sp>
      <p:pic>
        <p:nvPicPr>
          <p:cNvPr id="23" name="Kép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005" y="3085464"/>
            <a:ext cx="623801" cy="819063"/>
          </a:xfrm>
          <a:prstGeom prst="rect">
            <a:avLst/>
          </a:prstGeom>
        </p:spPr>
      </p:pic>
      <p:pic>
        <p:nvPicPr>
          <p:cNvPr id="24" name="Kép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306" y="3631414"/>
            <a:ext cx="474990" cy="623820"/>
          </a:xfrm>
          <a:prstGeom prst="rect">
            <a:avLst/>
          </a:prstGeom>
        </p:spPr>
      </p:pic>
      <p:pic>
        <p:nvPicPr>
          <p:cNvPr id="25" name="Kép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8529" y="4139516"/>
            <a:ext cx="295421" cy="38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7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-32085" y="2524608"/>
            <a:ext cx="12558824" cy="4458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23863" cy="2404663"/>
          </a:xfrm>
        </p:spPr>
      </p:pic>
      <p:sp>
        <p:nvSpPr>
          <p:cNvPr id="7" name="Téglalap 6"/>
          <p:cNvSpPr/>
          <p:nvPr/>
        </p:nvSpPr>
        <p:spPr>
          <a:xfrm>
            <a:off x="657726" y="2823854"/>
            <a:ext cx="5769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hu-HU" sz="28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9783295"/>
              </p:ext>
            </p:extLst>
          </p:nvPr>
        </p:nvGraphicFramePr>
        <p:xfrm>
          <a:off x="596729" y="2024597"/>
          <a:ext cx="8128000" cy="2583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Lefelé nyíl 11"/>
          <p:cNvSpPr/>
          <p:nvPr/>
        </p:nvSpPr>
        <p:spPr>
          <a:xfrm rot="16200000">
            <a:off x="9080189" y="4241621"/>
            <a:ext cx="484632" cy="7338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Ellipszis 12"/>
          <p:cNvSpPr/>
          <p:nvPr/>
        </p:nvSpPr>
        <p:spPr>
          <a:xfrm>
            <a:off x="1984063" y="3316573"/>
            <a:ext cx="4679316" cy="2948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 smtClean="0"/>
          </a:p>
          <a:p>
            <a:pPr algn="ctr"/>
            <a:r>
              <a:rPr lang="hu-HU" dirty="0" smtClean="0"/>
              <a:t>Kormányzati </a:t>
            </a:r>
            <a:r>
              <a:rPr lang="hu-HU" dirty="0"/>
              <a:t>és EU-s támogatási </a:t>
            </a:r>
            <a:r>
              <a:rPr lang="hu-HU" sz="2000" b="1" dirty="0"/>
              <a:t>programok pályázatkezelése, ellenőrzése és elszámolása </a:t>
            </a:r>
            <a:r>
              <a:rPr lang="hu-HU" dirty="0"/>
              <a:t>területén országos viszonylatban is meghatározó kapacitásokkal rendelkezik. </a:t>
            </a:r>
          </a:p>
          <a:p>
            <a:pPr algn="ctr"/>
            <a:endParaRPr lang="hu-HU" dirty="0"/>
          </a:p>
        </p:txBody>
      </p:sp>
      <p:sp>
        <p:nvSpPr>
          <p:cNvPr id="17" name="Ellipszis 16"/>
          <p:cNvSpPr/>
          <p:nvPr/>
        </p:nvSpPr>
        <p:spPr>
          <a:xfrm>
            <a:off x="9742203" y="2713465"/>
            <a:ext cx="2209165" cy="3927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Az </a:t>
            </a:r>
            <a:r>
              <a:rPr lang="hu-HU" dirty="0" err="1"/>
              <a:t>EaSI</a:t>
            </a:r>
            <a:r>
              <a:rPr lang="hu-HU" dirty="0"/>
              <a:t> Nemzeti Kapcsolattartó Pont </a:t>
            </a:r>
            <a:r>
              <a:rPr lang="hu-HU" dirty="0" smtClean="0"/>
              <a:t>megvalósítása </a:t>
            </a:r>
            <a:r>
              <a:rPr lang="hu-HU" dirty="0"/>
              <a:t>2022 októberében kezdődött, a projekt futamideje 24 hónap.</a:t>
            </a:r>
          </a:p>
        </p:txBody>
      </p:sp>
      <p:sp>
        <p:nvSpPr>
          <p:cNvPr id="19" name="Ellipszis 18"/>
          <p:cNvSpPr/>
          <p:nvPr/>
        </p:nvSpPr>
        <p:spPr>
          <a:xfrm>
            <a:off x="245634" y="2374006"/>
            <a:ext cx="2464767" cy="23544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/>
              <a:t>Az NKTK pályázatkezelő </a:t>
            </a:r>
            <a:r>
              <a:rPr lang="hu-HU" sz="2000" b="1" dirty="0" smtClean="0"/>
              <a:t>intézmény</a:t>
            </a:r>
          </a:p>
        </p:txBody>
      </p:sp>
      <p:sp>
        <p:nvSpPr>
          <p:cNvPr id="21" name="Ellipszis 20"/>
          <p:cNvSpPr/>
          <p:nvPr/>
        </p:nvSpPr>
        <p:spPr>
          <a:xfrm>
            <a:off x="6458645" y="2713465"/>
            <a:ext cx="2367692" cy="10724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Esélyteremtés</a:t>
            </a:r>
            <a:endParaRPr lang="hu-HU" dirty="0"/>
          </a:p>
        </p:txBody>
      </p:sp>
      <p:sp>
        <p:nvSpPr>
          <p:cNvPr id="22" name="Ellipszis 21"/>
          <p:cNvSpPr/>
          <p:nvPr/>
        </p:nvSpPr>
        <p:spPr>
          <a:xfrm>
            <a:off x="6458645" y="3614609"/>
            <a:ext cx="2444162" cy="10724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Megoldás</a:t>
            </a:r>
            <a:endParaRPr lang="hu-HU" dirty="0"/>
          </a:p>
        </p:txBody>
      </p:sp>
      <p:sp>
        <p:nvSpPr>
          <p:cNvPr id="23" name="Ellipszis 22"/>
          <p:cNvSpPr/>
          <p:nvPr/>
        </p:nvSpPr>
        <p:spPr>
          <a:xfrm>
            <a:off x="6490168" y="4437221"/>
            <a:ext cx="2412639" cy="10724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E</a:t>
            </a:r>
            <a:r>
              <a:rPr lang="hu-HU" dirty="0" smtClean="0"/>
              <a:t>gyüttműködés</a:t>
            </a:r>
            <a:endParaRPr lang="hu-HU" dirty="0"/>
          </a:p>
        </p:txBody>
      </p:sp>
      <p:sp>
        <p:nvSpPr>
          <p:cNvPr id="24" name="Ellipszis 23"/>
          <p:cNvSpPr/>
          <p:nvPr/>
        </p:nvSpPr>
        <p:spPr>
          <a:xfrm>
            <a:off x="6487735" y="5306372"/>
            <a:ext cx="2412639" cy="10724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Tudás</a:t>
            </a:r>
            <a:endParaRPr lang="hu-HU" dirty="0"/>
          </a:p>
        </p:txBody>
      </p:sp>
      <p:sp>
        <p:nvSpPr>
          <p:cNvPr id="25" name="Folyamatábra: Feldolgozás 24"/>
          <p:cNvSpPr/>
          <p:nvPr/>
        </p:nvSpPr>
        <p:spPr>
          <a:xfrm>
            <a:off x="8273600" y="0"/>
            <a:ext cx="3918400" cy="2634933"/>
          </a:xfrm>
          <a:prstGeom prst="flowChartProcess">
            <a:avLst/>
          </a:prstGeom>
          <a:solidFill>
            <a:srgbClr val="9C34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b="1" dirty="0" err="1" smtClean="0">
                <a:solidFill>
                  <a:schemeClr val="bg1"/>
                </a:solidFill>
              </a:rPr>
              <a:t>EaSI</a:t>
            </a:r>
            <a:r>
              <a:rPr lang="hu-HU" sz="3200" b="1" dirty="0" smtClean="0">
                <a:solidFill>
                  <a:schemeClr val="bg1"/>
                </a:solidFill>
              </a:rPr>
              <a:t> Nemzeti Kapcsolattartó Pont a Nemzeti Kulturális Támogatáskezelőnél (NKTK)</a:t>
            </a:r>
          </a:p>
        </p:txBody>
      </p:sp>
      <p:sp>
        <p:nvSpPr>
          <p:cNvPr id="3" name="Ellipszis 2"/>
          <p:cNvSpPr/>
          <p:nvPr/>
        </p:nvSpPr>
        <p:spPr>
          <a:xfrm>
            <a:off x="254131" y="4496148"/>
            <a:ext cx="2618036" cy="22614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300" dirty="0" smtClean="0"/>
              <a:t>A hazai </a:t>
            </a:r>
            <a:r>
              <a:rPr lang="hu-HU" sz="1300" dirty="0"/>
              <a:t>és határon túli magyar kulturális élet finanszírozásának egyik legmeghatározóbb </a:t>
            </a:r>
            <a:r>
              <a:rPr lang="hu-HU" sz="1300" dirty="0" smtClean="0"/>
              <a:t>szereplője, a Nemzeti Kulturális Alap kezelő szerve</a:t>
            </a:r>
            <a:endParaRPr lang="hu-HU" sz="1300" dirty="0"/>
          </a:p>
        </p:txBody>
      </p:sp>
    </p:spTree>
    <p:extLst>
      <p:ext uri="{BB962C8B-B14F-4D97-AF65-F5344CB8AC3E}">
        <p14:creationId xmlns:p14="http://schemas.microsoft.com/office/powerpoint/2010/main" val="262501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-32085" y="2524608"/>
            <a:ext cx="12558824" cy="4458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66243" cy="2358007"/>
          </a:xfrm>
        </p:spPr>
      </p:pic>
      <p:sp>
        <p:nvSpPr>
          <p:cNvPr id="7" name="Téglalap 6"/>
          <p:cNvSpPr/>
          <p:nvPr/>
        </p:nvSpPr>
        <p:spPr>
          <a:xfrm>
            <a:off x="657726" y="2823854"/>
            <a:ext cx="5769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hu-HU" sz="2800" b="1" dirty="0" smtClean="0">
              <a:solidFill>
                <a:schemeClr val="bg1"/>
              </a:solidFill>
            </a:endParaRPr>
          </a:p>
        </p:txBody>
      </p:sp>
      <p:sp>
        <p:nvSpPr>
          <p:cNvPr id="19" name="Ellipszis 18"/>
          <p:cNvSpPr/>
          <p:nvPr/>
        </p:nvSpPr>
        <p:spPr>
          <a:xfrm>
            <a:off x="370096" y="2436760"/>
            <a:ext cx="1957630" cy="17850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/>
              <a:t>Társadalmi-gazdasági háttér</a:t>
            </a:r>
          </a:p>
        </p:txBody>
      </p:sp>
      <p:sp>
        <p:nvSpPr>
          <p:cNvPr id="3" name="Folyamatábra: Feldolgozás 2"/>
          <p:cNvSpPr/>
          <p:nvPr/>
        </p:nvSpPr>
        <p:spPr>
          <a:xfrm>
            <a:off x="2076079" y="2817924"/>
            <a:ext cx="2162156" cy="2707471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sz="1600" dirty="0" smtClean="0"/>
              <a:t>   COVID-19 válságból való kilábalás időszaka</a:t>
            </a:r>
          </a:p>
          <a:p>
            <a:pPr lvl="0"/>
            <a:endParaRPr lang="hu-HU" sz="1600" dirty="0"/>
          </a:p>
          <a:p>
            <a:pPr lvl="0"/>
            <a:r>
              <a:rPr lang="hu-HU" sz="1600" dirty="0" smtClean="0"/>
              <a:t>   Az orosz-ukrán háború </a:t>
            </a:r>
            <a:r>
              <a:rPr lang="hu-HU" sz="1600" dirty="0"/>
              <a:t>társadalmi-gazdasági következményei </a:t>
            </a:r>
            <a:endParaRPr lang="hu-HU" sz="1600" dirty="0" smtClean="0"/>
          </a:p>
          <a:p>
            <a:pPr lvl="0"/>
            <a:endParaRPr lang="hu-HU" sz="1600" dirty="0"/>
          </a:p>
          <a:p>
            <a:pPr lvl="0"/>
            <a:r>
              <a:rPr lang="hu-HU" sz="1600" dirty="0" smtClean="0"/>
              <a:t>   A </a:t>
            </a:r>
            <a:r>
              <a:rPr lang="hu-HU" sz="1600" dirty="0"/>
              <a:t>szociális jogok európai pillérének cselekvési </a:t>
            </a:r>
            <a:r>
              <a:rPr lang="hu-HU" sz="1600" dirty="0" smtClean="0"/>
              <a:t>terve</a:t>
            </a:r>
            <a:endParaRPr lang="hu-HU" sz="1400" dirty="0"/>
          </a:p>
        </p:txBody>
      </p:sp>
      <p:sp>
        <p:nvSpPr>
          <p:cNvPr id="6" name="Jobbra nyíl 5"/>
          <p:cNvSpPr/>
          <p:nvPr/>
        </p:nvSpPr>
        <p:spPr>
          <a:xfrm>
            <a:off x="3430026" y="5520822"/>
            <a:ext cx="689811" cy="4491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Folyamatábra: Feldolgozás 21"/>
          <p:cNvSpPr/>
          <p:nvPr/>
        </p:nvSpPr>
        <p:spPr>
          <a:xfrm>
            <a:off x="4198915" y="3604736"/>
            <a:ext cx="2281567" cy="330973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hu-HU" sz="1600" dirty="0" smtClean="0"/>
          </a:p>
          <a:p>
            <a:pPr lvl="0"/>
            <a:r>
              <a:rPr lang="hu-HU" b="1" dirty="0" smtClean="0"/>
              <a:t>A LEGFONTOSABB CÉLKITŰZÉSEK 2030-ig</a:t>
            </a:r>
            <a:endParaRPr lang="hu-HU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u-HU" sz="1600" dirty="0"/>
              <a:t>A 20-64 évesek legalább 78%-</a:t>
            </a:r>
            <a:r>
              <a:rPr lang="hu-HU" sz="1600" dirty="0" err="1"/>
              <a:t>ának</a:t>
            </a:r>
            <a:r>
              <a:rPr lang="hu-HU" sz="1600" dirty="0"/>
              <a:t> legyen munkája.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u-HU" sz="1600" dirty="0"/>
              <a:t>A felnőttek legalább 60%-a évente vegyen részt képzésben.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u-HU" sz="1600" dirty="0"/>
              <a:t>A szegénység vagy a társadalmi kirekesztés veszélyének kitett emberek számának csökkentése.</a:t>
            </a:r>
          </a:p>
          <a:p>
            <a:pPr lvl="0"/>
            <a:endParaRPr lang="hu-HU" sz="1600" dirty="0"/>
          </a:p>
        </p:txBody>
      </p:sp>
      <p:pic>
        <p:nvPicPr>
          <p:cNvPr id="24" name="Kép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285" y="2754799"/>
            <a:ext cx="279016" cy="366354"/>
          </a:xfrm>
          <a:prstGeom prst="rect">
            <a:avLst/>
          </a:prstGeom>
        </p:spPr>
      </p:pic>
      <p:sp>
        <p:nvSpPr>
          <p:cNvPr id="26" name="Folyamatábra: Feldolgozás 25"/>
          <p:cNvSpPr/>
          <p:nvPr/>
        </p:nvSpPr>
        <p:spPr>
          <a:xfrm>
            <a:off x="8598100" y="3388742"/>
            <a:ext cx="3650074" cy="98897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dirty="0"/>
              <a:t>A foglalkoztatás és a készségek </a:t>
            </a:r>
            <a:r>
              <a:rPr lang="hu-HU" dirty="0" smtClean="0"/>
              <a:t>megerősítése</a:t>
            </a:r>
            <a:endParaRPr lang="hu-HU" dirty="0"/>
          </a:p>
        </p:txBody>
      </p:sp>
      <p:pic>
        <p:nvPicPr>
          <p:cNvPr id="27" name="Kép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70" y="3416129"/>
            <a:ext cx="287219" cy="377214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98" y="5486436"/>
            <a:ext cx="623801" cy="819063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36" y="4854414"/>
            <a:ext cx="474990" cy="623820"/>
          </a:xfrm>
          <a:prstGeom prst="rect">
            <a:avLst/>
          </a:prstGeom>
        </p:spPr>
      </p:pic>
      <p:sp>
        <p:nvSpPr>
          <p:cNvPr id="29" name="Folyamatábra: Feldolgozás 28"/>
          <p:cNvSpPr/>
          <p:nvPr/>
        </p:nvSpPr>
        <p:spPr>
          <a:xfrm>
            <a:off x="8647532" y="-16252"/>
            <a:ext cx="3544468" cy="2551536"/>
          </a:xfrm>
          <a:prstGeom prst="flowChartProcess">
            <a:avLst/>
          </a:prstGeom>
          <a:solidFill>
            <a:srgbClr val="9C34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b="1" dirty="0" smtClean="0">
                <a:solidFill>
                  <a:schemeClr val="bg1"/>
                </a:solidFill>
              </a:rPr>
              <a:t>Az </a:t>
            </a:r>
            <a:r>
              <a:rPr lang="hu-HU" sz="3200" b="1" dirty="0" err="1" smtClean="0">
                <a:solidFill>
                  <a:schemeClr val="bg1"/>
                </a:solidFill>
              </a:rPr>
              <a:t>EaSI</a:t>
            </a:r>
            <a:r>
              <a:rPr lang="hu-HU" sz="3200" b="1" dirty="0" smtClean="0">
                <a:solidFill>
                  <a:schemeClr val="bg1"/>
                </a:solidFill>
              </a:rPr>
              <a:t> keretprogram </a:t>
            </a:r>
          </a:p>
          <a:p>
            <a:pPr algn="ctr"/>
            <a:r>
              <a:rPr lang="hu-HU" sz="3200" b="1" dirty="0" smtClean="0">
                <a:solidFill>
                  <a:schemeClr val="bg1"/>
                </a:solidFill>
              </a:rPr>
              <a:t>2023. évi munkaterve</a:t>
            </a:r>
            <a:endParaRPr lang="hu-HU" sz="3200" b="1" dirty="0">
              <a:solidFill>
                <a:schemeClr val="bg1"/>
              </a:solidFill>
            </a:endParaRPr>
          </a:p>
        </p:txBody>
      </p:sp>
      <p:sp>
        <p:nvSpPr>
          <p:cNvPr id="8" name="Folyamatábra: Feldolgozás 7"/>
          <p:cNvSpPr/>
          <p:nvPr/>
        </p:nvSpPr>
        <p:spPr>
          <a:xfrm>
            <a:off x="9267080" y="2309258"/>
            <a:ext cx="2310064" cy="916721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hu-HU" dirty="0"/>
              <a:t>Teljes </a:t>
            </a:r>
            <a:r>
              <a:rPr lang="hu-HU" dirty="0" smtClean="0"/>
              <a:t>költségvetés:</a:t>
            </a:r>
          </a:p>
          <a:p>
            <a:pPr lvl="0" algn="ctr"/>
            <a:r>
              <a:rPr lang="hu-HU" dirty="0" smtClean="0"/>
              <a:t>132 </a:t>
            </a:r>
            <a:r>
              <a:rPr lang="hu-HU" dirty="0"/>
              <a:t>millió EUR</a:t>
            </a:r>
          </a:p>
        </p:txBody>
      </p:sp>
      <p:pic>
        <p:nvPicPr>
          <p:cNvPr id="28" name="Kép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70" y="4685140"/>
            <a:ext cx="270889" cy="355767"/>
          </a:xfrm>
          <a:prstGeom prst="rect">
            <a:avLst/>
          </a:prstGeom>
        </p:spPr>
      </p:pic>
      <p:sp>
        <p:nvSpPr>
          <p:cNvPr id="30" name="Folyamatábra: Feldolgozás 29"/>
          <p:cNvSpPr/>
          <p:nvPr/>
        </p:nvSpPr>
        <p:spPr>
          <a:xfrm>
            <a:off x="7911496" y="4221055"/>
            <a:ext cx="3650074" cy="98897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dirty="0" smtClean="0">
                <a:solidFill>
                  <a:schemeClr val="bg1"/>
                </a:solidFill>
              </a:rPr>
              <a:t>A </a:t>
            </a:r>
            <a:r>
              <a:rPr lang="hu-HU" dirty="0">
                <a:solidFill>
                  <a:schemeClr val="bg1"/>
                </a:solidFill>
              </a:rPr>
              <a:t>szociális védelem és a társadalmi befogadás javításának </a:t>
            </a:r>
            <a:r>
              <a:rPr lang="hu-HU" dirty="0" smtClean="0">
                <a:solidFill>
                  <a:schemeClr val="bg1"/>
                </a:solidFill>
              </a:rPr>
              <a:t>elősegítése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4" name="Ellipszis 13"/>
          <p:cNvSpPr/>
          <p:nvPr/>
        </p:nvSpPr>
        <p:spPr>
          <a:xfrm>
            <a:off x="6689902" y="2592645"/>
            <a:ext cx="1957630" cy="17850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 smtClean="0"/>
              <a:t>Általános prioritások 2023-ban</a:t>
            </a:r>
            <a:endParaRPr lang="hu-HU" b="1" dirty="0"/>
          </a:p>
        </p:txBody>
      </p:sp>
      <p:sp>
        <p:nvSpPr>
          <p:cNvPr id="32" name="Folyamatábra: Feldolgozás 31"/>
          <p:cNvSpPr/>
          <p:nvPr/>
        </p:nvSpPr>
        <p:spPr>
          <a:xfrm>
            <a:off x="8541926" y="5070326"/>
            <a:ext cx="3650074" cy="98897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dirty="0" smtClean="0"/>
              <a:t>A </a:t>
            </a:r>
            <a:r>
              <a:rPr lang="hu-HU" dirty="0"/>
              <a:t>munkaerőpiacok javítása és a munkaerő méltányos mobilitásának </a:t>
            </a:r>
            <a:r>
              <a:rPr lang="hu-HU" dirty="0" smtClean="0"/>
              <a:t>biztosítása</a:t>
            </a:r>
            <a:endParaRPr lang="hu-HU" dirty="0"/>
          </a:p>
        </p:txBody>
      </p:sp>
      <p:sp>
        <p:nvSpPr>
          <p:cNvPr id="31" name="Folyamatábra: Feldolgozás 30"/>
          <p:cNvSpPr/>
          <p:nvPr/>
        </p:nvSpPr>
        <p:spPr>
          <a:xfrm>
            <a:off x="7767135" y="6006131"/>
            <a:ext cx="3650074" cy="81459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dirty="0" smtClean="0"/>
              <a:t>A </a:t>
            </a:r>
            <a:r>
              <a:rPr lang="hu-HU" dirty="0"/>
              <a:t>biztonságos és méltányos munkakörülmények elősegítése</a:t>
            </a:r>
          </a:p>
        </p:txBody>
      </p:sp>
    </p:spTree>
    <p:extLst>
      <p:ext uri="{BB962C8B-B14F-4D97-AF65-F5344CB8AC3E}">
        <p14:creationId xmlns:p14="http://schemas.microsoft.com/office/powerpoint/2010/main" val="315961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-13838" y="2524608"/>
            <a:ext cx="12558824" cy="4458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529083" cy="2524608"/>
          </a:xfrm>
        </p:spPr>
      </p:pic>
      <p:sp>
        <p:nvSpPr>
          <p:cNvPr id="7" name="Téglalap 6"/>
          <p:cNvSpPr/>
          <p:nvPr/>
        </p:nvSpPr>
        <p:spPr>
          <a:xfrm>
            <a:off x="657726" y="2823854"/>
            <a:ext cx="5769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hu-HU" sz="2800" b="1" dirty="0" smtClean="0">
              <a:solidFill>
                <a:schemeClr val="bg1"/>
              </a:solidFill>
            </a:endParaRPr>
          </a:p>
        </p:txBody>
      </p:sp>
      <p:sp>
        <p:nvSpPr>
          <p:cNvPr id="26" name="Folyamatábra: Feldolgozás 25"/>
          <p:cNvSpPr/>
          <p:nvPr/>
        </p:nvSpPr>
        <p:spPr>
          <a:xfrm>
            <a:off x="6908725" y="2668951"/>
            <a:ext cx="4994517" cy="300972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2400" b="1" dirty="0" smtClean="0"/>
              <a:t>Az </a:t>
            </a:r>
            <a:r>
              <a:rPr lang="hu-HU" sz="2400" b="1" dirty="0" err="1"/>
              <a:t>EaSI</a:t>
            </a:r>
            <a:r>
              <a:rPr lang="hu-HU" sz="2400" b="1" dirty="0"/>
              <a:t> Nemzeti Kapcsolattartó Pont szempontjából a legfontosabb </a:t>
            </a:r>
            <a:r>
              <a:rPr lang="hu-HU" sz="2400" b="1" dirty="0" smtClean="0"/>
              <a:t>eszközök:</a:t>
            </a:r>
          </a:p>
          <a:p>
            <a:r>
              <a:rPr lang="hu-HU" sz="2400" b="1" dirty="0" smtClean="0"/>
              <a:t> </a:t>
            </a:r>
          </a:p>
          <a:p>
            <a:r>
              <a:rPr lang="hu-HU" sz="2400" b="1" dirty="0" smtClean="0"/>
              <a:t>PÁLYÁZATI TÁMOGATÁSOK</a:t>
            </a:r>
            <a:endParaRPr lang="hu-HU" dirty="0"/>
          </a:p>
        </p:txBody>
      </p:sp>
      <p:sp>
        <p:nvSpPr>
          <p:cNvPr id="16" name="Folyamatábra: Feldolgozás 15"/>
          <p:cNvSpPr/>
          <p:nvPr/>
        </p:nvSpPr>
        <p:spPr>
          <a:xfrm>
            <a:off x="31437" y="6393401"/>
            <a:ext cx="2166024" cy="49041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1600" dirty="0" smtClean="0"/>
              <a:t>Tervezett költségvetés </a:t>
            </a:r>
          </a:p>
          <a:p>
            <a:r>
              <a:rPr lang="hu-HU" sz="1600" dirty="0" smtClean="0"/>
              <a:t>35,2 millió EUR</a:t>
            </a:r>
            <a:endParaRPr lang="hu-HU" sz="1400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5" y="3383891"/>
            <a:ext cx="1925790" cy="686378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" y="4125471"/>
            <a:ext cx="1913698" cy="61219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" y="4791258"/>
            <a:ext cx="1919418" cy="712878"/>
          </a:xfrm>
          <a:prstGeom prst="rect">
            <a:avLst/>
          </a:prstGeom>
        </p:spPr>
      </p:pic>
      <p:sp>
        <p:nvSpPr>
          <p:cNvPr id="21" name="Folyamatábra: Feldolgozás 20"/>
          <p:cNvSpPr/>
          <p:nvPr/>
        </p:nvSpPr>
        <p:spPr>
          <a:xfrm>
            <a:off x="6908725" y="5793971"/>
            <a:ext cx="4994517" cy="107422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dirty="0" smtClean="0"/>
              <a:t>Tervezett költségvetés </a:t>
            </a:r>
          </a:p>
          <a:p>
            <a:r>
              <a:rPr lang="hu-HU" dirty="0" smtClean="0"/>
              <a:t>57,6 millió EUR</a:t>
            </a:r>
            <a:endParaRPr lang="hu-HU" sz="1600" dirty="0"/>
          </a:p>
        </p:txBody>
      </p:sp>
      <p:sp>
        <p:nvSpPr>
          <p:cNvPr id="23" name="Folyamatábra: Feldolgozás 22"/>
          <p:cNvSpPr/>
          <p:nvPr/>
        </p:nvSpPr>
        <p:spPr>
          <a:xfrm>
            <a:off x="31437" y="5541526"/>
            <a:ext cx="2166024" cy="81448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b="1" dirty="0" smtClean="0"/>
              <a:t>Transznacionális együttműködések </a:t>
            </a:r>
            <a:r>
              <a:rPr lang="hu-HU" dirty="0" smtClean="0"/>
              <a:t>a szociális innovációért </a:t>
            </a:r>
            <a:endParaRPr lang="hu-HU" dirty="0"/>
          </a:p>
        </p:txBody>
      </p:sp>
      <p:sp>
        <p:nvSpPr>
          <p:cNvPr id="25" name="Folyamatábra: Feldolgozás 24"/>
          <p:cNvSpPr/>
          <p:nvPr/>
        </p:nvSpPr>
        <p:spPr>
          <a:xfrm>
            <a:off x="8647532" y="12980"/>
            <a:ext cx="3544468" cy="2551536"/>
          </a:xfrm>
          <a:prstGeom prst="flowChartProcess">
            <a:avLst/>
          </a:prstGeom>
          <a:solidFill>
            <a:srgbClr val="9C34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b="1" dirty="0" smtClean="0">
                <a:solidFill>
                  <a:schemeClr val="bg1"/>
                </a:solidFill>
              </a:rPr>
              <a:t>A 2023. évi prioritások végrehajtásának eszközei</a:t>
            </a:r>
            <a:endParaRPr lang="hu-HU" sz="3200" b="1" dirty="0">
              <a:solidFill>
                <a:schemeClr val="bg1"/>
              </a:solidFill>
            </a:endParaRPr>
          </a:p>
        </p:txBody>
      </p:sp>
      <p:sp>
        <p:nvSpPr>
          <p:cNvPr id="27" name="Folyamatábra: Feldolgozás 26"/>
          <p:cNvSpPr/>
          <p:nvPr/>
        </p:nvSpPr>
        <p:spPr>
          <a:xfrm>
            <a:off x="3161581" y="2629711"/>
            <a:ext cx="2854208" cy="71736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b="1" dirty="0" smtClean="0"/>
              <a:t>Közvetlen támogatások</a:t>
            </a:r>
            <a:endParaRPr lang="hu-HU" dirty="0"/>
          </a:p>
        </p:txBody>
      </p:sp>
      <p:sp>
        <p:nvSpPr>
          <p:cNvPr id="28" name="Folyamatábra: Feldolgozás 27"/>
          <p:cNvSpPr/>
          <p:nvPr/>
        </p:nvSpPr>
        <p:spPr>
          <a:xfrm>
            <a:off x="3148505" y="3452179"/>
            <a:ext cx="2867284" cy="274359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1400" b="1" dirty="0" smtClean="0"/>
              <a:t>Nemzetközi Energiaügynökség</a:t>
            </a:r>
          </a:p>
          <a:p>
            <a:endParaRPr lang="hu-HU" sz="1400" b="1" dirty="0" smtClean="0"/>
          </a:p>
          <a:p>
            <a:r>
              <a:rPr lang="hu-HU" sz="1400" b="1" dirty="0" smtClean="0"/>
              <a:t>Direkt támogatások a Munkaerő-felmérés működtetése céljából</a:t>
            </a:r>
          </a:p>
          <a:p>
            <a:endParaRPr lang="hu-HU" sz="1400" b="1" dirty="0" smtClean="0"/>
          </a:p>
          <a:p>
            <a:r>
              <a:rPr lang="hu-HU" sz="1400" b="1" dirty="0" smtClean="0"/>
              <a:t>Nemzetközi Rákkutatási Ügynökség</a:t>
            </a:r>
          </a:p>
          <a:p>
            <a:r>
              <a:rPr lang="hu-HU" sz="1400" b="1" dirty="0" smtClean="0"/>
              <a:t>Nem-ionizáló Sugárzások elleni védelem Nemzetközi Bizottsága</a:t>
            </a:r>
          </a:p>
          <a:p>
            <a:endParaRPr lang="hu-HU" sz="1400" b="1" dirty="0" smtClean="0"/>
          </a:p>
          <a:p>
            <a:r>
              <a:rPr lang="hu-HU" sz="1400" b="1" dirty="0" smtClean="0"/>
              <a:t>EU Tanácsának rendezvényeinek támogatása</a:t>
            </a:r>
            <a:endParaRPr lang="hu-HU" sz="1400" dirty="0"/>
          </a:p>
        </p:txBody>
      </p:sp>
      <p:sp>
        <p:nvSpPr>
          <p:cNvPr id="30" name="Folyamatábra: Feldolgozás 29"/>
          <p:cNvSpPr/>
          <p:nvPr/>
        </p:nvSpPr>
        <p:spPr>
          <a:xfrm>
            <a:off x="3161581" y="6311067"/>
            <a:ext cx="2867284" cy="55712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1600" dirty="0" smtClean="0"/>
              <a:t>Tervezett költségvetés </a:t>
            </a:r>
          </a:p>
          <a:p>
            <a:r>
              <a:rPr lang="hu-HU" sz="1600" dirty="0" smtClean="0"/>
              <a:t>33,8 millió EUR</a:t>
            </a:r>
            <a:endParaRPr lang="hu-HU" sz="1600" dirty="0"/>
          </a:p>
        </p:txBody>
      </p:sp>
      <p:sp>
        <p:nvSpPr>
          <p:cNvPr id="17" name="Folyamatábra: Feldolgozás 16"/>
          <p:cNvSpPr/>
          <p:nvPr/>
        </p:nvSpPr>
        <p:spPr>
          <a:xfrm>
            <a:off x="31437" y="2629711"/>
            <a:ext cx="2648541" cy="71736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b="1" dirty="0" smtClean="0"/>
              <a:t>Együttműködési megállapodások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6034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-32085" y="2524608"/>
            <a:ext cx="12558824" cy="4458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587916" cy="2246023"/>
          </a:xfrm>
        </p:spPr>
      </p:pic>
      <p:sp>
        <p:nvSpPr>
          <p:cNvPr id="7" name="Téglalap 6"/>
          <p:cNvSpPr/>
          <p:nvPr/>
        </p:nvSpPr>
        <p:spPr>
          <a:xfrm>
            <a:off x="657726" y="2823854"/>
            <a:ext cx="5769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hu-HU" sz="2800" b="1" dirty="0" smtClean="0">
              <a:solidFill>
                <a:schemeClr val="bg1"/>
              </a:solidFill>
            </a:endParaRPr>
          </a:p>
        </p:txBody>
      </p:sp>
      <p:sp>
        <p:nvSpPr>
          <p:cNvPr id="36" name="Téglalap 35"/>
          <p:cNvSpPr/>
          <p:nvPr/>
        </p:nvSpPr>
        <p:spPr>
          <a:xfrm>
            <a:off x="866091" y="2285457"/>
            <a:ext cx="3635873" cy="954107"/>
          </a:xfrm>
          <a:prstGeom prst="rect">
            <a:avLst/>
          </a:prstGeom>
          <a:solidFill>
            <a:srgbClr val="9C349E"/>
          </a:solidFill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Már meghirdetett pályázati </a:t>
            </a:r>
            <a:r>
              <a:rPr lang="hu-HU" sz="2800" b="1" dirty="0">
                <a:solidFill>
                  <a:schemeClr val="bg1"/>
                </a:solidFill>
              </a:rPr>
              <a:t>felhívások</a:t>
            </a:r>
          </a:p>
        </p:txBody>
      </p:sp>
      <p:sp>
        <p:nvSpPr>
          <p:cNvPr id="17" name="Ellipszis 16"/>
          <p:cNvSpPr/>
          <p:nvPr/>
        </p:nvSpPr>
        <p:spPr>
          <a:xfrm>
            <a:off x="2852491" y="3111175"/>
            <a:ext cx="2190156" cy="22214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/>
              <a:t>EURES határokon átnyúló partnerségek</a:t>
            </a:r>
          </a:p>
        </p:txBody>
      </p:sp>
      <p:sp>
        <p:nvSpPr>
          <p:cNvPr id="19" name="Ellipszis 18"/>
          <p:cNvSpPr/>
          <p:nvPr/>
        </p:nvSpPr>
        <p:spPr>
          <a:xfrm>
            <a:off x="2398041" y="4901434"/>
            <a:ext cx="2220245" cy="20470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/>
              <a:t>A hajléktalanság elleni küzdelem európai platformjának támogatása</a:t>
            </a:r>
          </a:p>
        </p:txBody>
      </p:sp>
      <p:sp>
        <p:nvSpPr>
          <p:cNvPr id="24" name="Ellipszis 23"/>
          <p:cNvSpPr/>
          <p:nvPr/>
        </p:nvSpPr>
        <p:spPr>
          <a:xfrm>
            <a:off x="1038445" y="3197732"/>
            <a:ext cx="2277841" cy="22919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A munkavállalók kiküldetése: az igazgatási együttműködés és az információhoz való hozzáférés javítása</a:t>
            </a:r>
          </a:p>
        </p:txBody>
      </p:sp>
      <p:sp>
        <p:nvSpPr>
          <p:cNvPr id="25" name="Ellipszis 24"/>
          <p:cNvSpPr/>
          <p:nvPr/>
        </p:nvSpPr>
        <p:spPr>
          <a:xfrm>
            <a:off x="420861" y="5049216"/>
            <a:ext cx="2349155" cy="19198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/>
              <a:t>A nyugdíjak európai nyomon követési szolgáltatásának (ETS) </a:t>
            </a:r>
            <a:r>
              <a:rPr lang="hu-HU" sz="1600" dirty="0" smtClean="0"/>
              <a:t>megvalósítása</a:t>
            </a:r>
            <a:endParaRPr lang="hu-HU" sz="1600" dirty="0"/>
          </a:p>
        </p:txBody>
      </p:sp>
      <p:sp>
        <p:nvSpPr>
          <p:cNvPr id="29" name="Ellipszis 28"/>
          <p:cNvSpPr/>
          <p:nvPr/>
        </p:nvSpPr>
        <p:spPr>
          <a:xfrm>
            <a:off x="5811061" y="2522450"/>
            <a:ext cx="3348371" cy="17450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/>
              <a:t>Éves </a:t>
            </a:r>
            <a:r>
              <a:rPr lang="hu-HU" sz="1600" dirty="0"/>
              <a:t>működési támogatások az uniós szintű szociális nem kormányzati szervezetek hálózatainak támogatására</a:t>
            </a:r>
          </a:p>
        </p:txBody>
      </p:sp>
      <p:sp>
        <p:nvSpPr>
          <p:cNvPr id="6" name="Téglalap 5"/>
          <p:cNvSpPr/>
          <p:nvPr/>
        </p:nvSpPr>
        <p:spPr>
          <a:xfrm>
            <a:off x="5676411" y="4227840"/>
            <a:ext cx="6751930" cy="2782667"/>
          </a:xfrm>
          <a:prstGeom prst="rect">
            <a:avLst/>
          </a:prstGeom>
          <a:solidFill>
            <a:srgbClr val="E971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dirty="0"/>
              <a:t>Nyílt pályázati </a:t>
            </a:r>
            <a:r>
              <a:rPr lang="hu-HU" dirty="0" smtClean="0"/>
              <a:t>támogatás: </a:t>
            </a:r>
          </a:p>
          <a:p>
            <a:r>
              <a:rPr lang="hu-HU" dirty="0" smtClean="0"/>
              <a:t>Szociális </a:t>
            </a:r>
            <a:r>
              <a:rPr lang="hu-HU" dirty="0"/>
              <a:t>innovációs gyakorlatok a hajléktalanság elleni </a:t>
            </a:r>
            <a:r>
              <a:rPr lang="hu-HU" dirty="0" smtClean="0"/>
              <a:t>küzdelemben</a:t>
            </a:r>
          </a:p>
          <a:p>
            <a:pPr lvl="1"/>
            <a:r>
              <a:rPr lang="hu-HU" sz="1600" dirty="0"/>
              <a:t>A felhívás célja a hajléktalanság és a lakhatásból való kirekesztés elleni innovatív projektek és/vagy szakpolitikai intézkedések kísérleti alkalmazása és értékelése, valamint a szolgáltatásnyújtás innovatív formáinak helyi, regionális és nemzeti szintű támogatása. </a:t>
            </a:r>
            <a:endParaRPr lang="hu-HU" dirty="0" smtClean="0"/>
          </a:p>
          <a:p>
            <a:pPr lvl="2"/>
            <a:r>
              <a:rPr lang="hu-HU" sz="1400" dirty="0"/>
              <a:t>Tervezett megjelenés: 2023. szeptember</a:t>
            </a:r>
            <a:endParaRPr lang="hu-HU" sz="1200" dirty="0"/>
          </a:p>
          <a:p>
            <a:pPr lvl="2"/>
            <a:r>
              <a:rPr lang="hu-HU" sz="1400" dirty="0"/>
              <a:t>Tervezett beadási határidő: 2023. december</a:t>
            </a:r>
            <a:endParaRPr lang="hu-HU" sz="1200" dirty="0"/>
          </a:p>
          <a:p>
            <a:pPr lvl="2"/>
            <a:r>
              <a:rPr lang="hu-HU" sz="1400" dirty="0"/>
              <a:t>Tervezett keretösszeg: 15 millió EUR</a:t>
            </a:r>
            <a:endParaRPr lang="hu-HU" sz="1200" dirty="0"/>
          </a:p>
          <a:p>
            <a:pPr lvl="2"/>
            <a:r>
              <a:rPr lang="hu-HU" sz="1400" dirty="0"/>
              <a:t>Projektek tervezett száma: </a:t>
            </a:r>
            <a:r>
              <a:rPr lang="hu-HU" sz="1400" dirty="0" smtClean="0"/>
              <a:t>10-15 </a:t>
            </a:r>
            <a:endParaRPr lang="hu-HU" sz="1400" dirty="0"/>
          </a:p>
        </p:txBody>
      </p:sp>
      <p:sp>
        <p:nvSpPr>
          <p:cNvPr id="28" name="Ellipszis 27"/>
          <p:cNvSpPr/>
          <p:nvPr/>
        </p:nvSpPr>
        <p:spPr>
          <a:xfrm>
            <a:off x="9253228" y="2522449"/>
            <a:ext cx="3093111" cy="17450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/>
              <a:t>A </a:t>
            </a:r>
            <a:r>
              <a:rPr lang="hu-HU" sz="1400" dirty="0"/>
              <a:t>szociális vállalkozások finanszírozása</a:t>
            </a:r>
            <a:r>
              <a:rPr lang="hu-HU" sz="1400" dirty="0" smtClean="0"/>
              <a:t>/</a:t>
            </a:r>
          </a:p>
          <a:p>
            <a:pPr algn="ctr"/>
            <a:r>
              <a:rPr lang="hu-HU" sz="1400" dirty="0" err="1" smtClean="0"/>
              <a:t>mikrofinanszírozás</a:t>
            </a:r>
            <a:r>
              <a:rPr lang="hu-HU" sz="1400" dirty="0" smtClean="0"/>
              <a:t> </a:t>
            </a:r>
            <a:r>
              <a:rPr lang="hu-HU" sz="1400" dirty="0"/>
              <a:t>támogatása terén tevékenykedő hálózatok </a:t>
            </a:r>
            <a:r>
              <a:rPr lang="hu-HU" sz="1400" dirty="0" smtClean="0"/>
              <a:t>támogatása</a:t>
            </a:r>
            <a:endParaRPr lang="hu-HU" sz="1400" dirty="0"/>
          </a:p>
        </p:txBody>
      </p:sp>
      <p:sp>
        <p:nvSpPr>
          <p:cNvPr id="27" name="Folyamatábra: Feldolgozás 26"/>
          <p:cNvSpPr/>
          <p:nvPr/>
        </p:nvSpPr>
        <p:spPr>
          <a:xfrm>
            <a:off x="7881444" y="1332622"/>
            <a:ext cx="3277091" cy="1288367"/>
          </a:xfrm>
          <a:prstGeom prst="flowChartProcess">
            <a:avLst/>
          </a:prstGeom>
          <a:solidFill>
            <a:srgbClr val="9C34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/>
              <a:t>Az idei évben még várható pályázati </a:t>
            </a:r>
            <a:r>
              <a:rPr lang="hu-HU" sz="2400" b="1" dirty="0" smtClean="0"/>
              <a:t>felhívások</a:t>
            </a:r>
          </a:p>
        </p:txBody>
      </p:sp>
      <p:pic>
        <p:nvPicPr>
          <p:cNvPr id="30" name="Kép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566" y="5149991"/>
            <a:ext cx="474990" cy="623820"/>
          </a:xfrm>
          <a:prstGeom prst="rect">
            <a:avLst/>
          </a:prstGeom>
        </p:spPr>
      </p:pic>
      <p:pic>
        <p:nvPicPr>
          <p:cNvPr id="31" name="Kép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426" y="6009159"/>
            <a:ext cx="623801" cy="81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13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-32085" y="2524608"/>
            <a:ext cx="12558824" cy="4458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529083" cy="2524608"/>
          </a:xfrm>
        </p:spPr>
      </p:pic>
      <p:sp>
        <p:nvSpPr>
          <p:cNvPr id="7" name="Téglalap 6"/>
          <p:cNvSpPr/>
          <p:nvPr/>
        </p:nvSpPr>
        <p:spPr>
          <a:xfrm>
            <a:off x="657726" y="2823854"/>
            <a:ext cx="5769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hu-HU" sz="28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9783295"/>
              </p:ext>
            </p:extLst>
          </p:nvPr>
        </p:nvGraphicFramePr>
        <p:xfrm>
          <a:off x="596729" y="2024597"/>
          <a:ext cx="8128000" cy="2583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Lefelé nyíl 11"/>
          <p:cNvSpPr/>
          <p:nvPr/>
        </p:nvSpPr>
        <p:spPr>
          <a:xfrm rot="16200000">
            <a:off x="6325934" y="4445367"/>
            <a:ext cx="484632" cy="7338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Ellipszis 18"/>
          <p:cNvSpPr/>
          <p:nvPr/>
        </p:nvSpPr>
        <p:spPr>
          <a:xfrm>
            <a:off x="245634" y="2374006"/>
            <a:ext cx="2986372" cy="17488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 smtClean="0"/>
              <a:t>SZOLGÁLTATÁSOK</a:t>
            </a:r>
          </a:p>
        </p:txBody>
      </p:sp>
      <p:sp>
        <p:nvSpPr>
          <p:cNvPr id="21" name="Ellipszis 20"/>
          <p:cNvSpPr/>
          <p:nvPr/>
        </p:nvSpPr>
        <p:spPr>
          <a:xfrm>
            <a:off x="2408459" y="3325458"/>
            <a:ext cx="3514205" cy="10724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 smtClean="0"/>
          </a:p>
          <a:p>
            <a:pPr algn="ctr"/>
            <a:r>
              <a:rPr lang="hu-HU" dirty="0" smtClean="0"/>
              <a:t>Személyes</a:t>
            </a:r>
            <a:r>
              <a:rPr lang="hu-HU" dirty="0"/>
              <a:t>, telefonos és online </a:t>
            </a:r>
            <a:r>
              <a:rPr lang="hu-HU" dirty="0" smtClean="0"/>
              <a:t>tanácsadás</a:t>
            </a:r>
            <a:endParaRPr lang="hu-HU" dirty="0"/>
          </a:p>
          <a:p>
            <a:pPr algn="ctr"/>
            <a:endParaRPr lang="hu-HU" dirty="0"/>
          </a:p>
        </p:txBody>
      </p:sp>
      <p:sp>
        <p:nvSpPr>
          <p:cNvPr id="22" name="Ellipszis 21"/>
          <p:cNvSpPr/>
          <p:nvPr/>
        </p:nvSpPr>
        <p:spPr>
          <a:xfrm>
            <a:off x="2408459" y="4276059"/>
            <a:ext cx="3563063" cy="10724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Folyamatosan frissülő honlap</a:t>
            </a:r>
            <a:endParaRPr lang="hu-HU" dirty="0"/>
          </a:p>
        </p:txBody>
      </p:sp>
      <p:sp>
        <p:nvSpPr>
          <p:cNvPr id="24" name="Ellipszis 23"/>
          <p:cNvSpPr/>
          <p:nvPr/>
        </p:nvSpPr>
        <p:spPr>
          <a:xfrm>
            <a:off x="2286316" y="5259783"/>
            <a:ext cx="3636348" cy="10724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Információs </a:t>
            </a:r>
            <a:r>
              <a:rPr lang="hu-HU" dirty="0"/>
              <a:t>rendezvények </a:t>
            </a:r>
            <a:r>
              <a:rPr lang="hu-HU" dirty="0" smtClean="0"/>
              <a:t>szervezése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7340259" y="2823854"/>
            <a:ext cx="4026568" cy="3657045"/>
          </a:xfrm>
          <a:prstGeom prst="rect">
            <a:avLst/>
          </a:prstGeom>
          <a:ln>
            <a:solidFill>
              <a:srgbClr val="A738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2400" b="1" dirty="0" smtClean="0"/>
              <a:t>Elérhetőségeink</a:t>
            </a:r>
          </a:p>
          <a:p>
            <a:endParaRPr lang="hu-HU" dirty="0"/>
          </a:p>
          <a:p>
            <a:pPr lvl="0"/>
            <a:r>
              <a:rPr lang="hu-HU" dirty="0"/>
              <a:t>Web</a:t>
            </a:r>
            <a:r>
              <a:rPr lang="hu-HU" dirty="0" smtClean="0"/>
              <a:t>: </a:t>
            </a:r>
            <a:r>
              <a:rPr lang="hu-HU" dirty="0" smtClean="0">
                <a:hlinkClick r:id="rId8"/>
              </a:rPr>
              <a:t>www.easikapcsolat.hu</a:t>
            </a:r>
            <a:endParaRPr lang="hu-HU" dirty="0" smtClean="0"/>
          </a:p>
          <a:p>
            <a:pPr lvl="0"/>
            <a:r>
              <a:rPr lang="hu-HU" dirty="0" smtClean="0"/>
              <a:t> </a:t>
            </a:r>
            <a:endParaRPr lang="hu-HU" dirty="0"/>
          </a:p>
          <a:p>
            <a:pPr lvl="0"/>
            <a:r>
              <a:rPr lang="hu-HU" dirty="0" smtClean="0"/>
              <a:t>E-mail</a:t>
            </a:r>
            <a:r>
              <a:rPr lang="hu-HU" dirty="0"/>
              <a:t>: </a:t>
            </a:r>
            <a:endParaRPr lang="hu-HU" dirty="0" smtClean="0"/>
          </a:p>
          <a:p>
            <a:pPr lvl="0"/>
            <a:r>
              <a:rPr lang="hu-HU" dirty="0" smtClean="0">
                <a:hlinkClick r:id="rId9"/>
              </a:rPr>
              <a:t>ncp_budapest@emet.hu</a:t>
            </a:r>
            <a:r>
              <a:rPr lang="hu-HU" dirty="0" smtClean="0"/>
              <a:t>; </a:t>
            </a:r>
            <a:r>
              <a:rPr lang="hu-HU" dirty="0" smtClean="0">
                <a:hlinkClick r:id="rId10"/>
              </a:rPr>
              <a:t>ncp_budapest_news@emet.hu</a:t>
            </a:r>
            <a:endParaRPr lang="hu-HU" dirty="0" smtClean="0"/>
          </a:p>
          <a:p>
            <a:pPr lvl="0"/>
            <a:endParaRPr lang="hu-HU" dirty="0"/>
          </a:p>
          <a:p>
            <a:pPr lvl="0"/>
            <a:r>
              <a:rPr lang="hu-HU" dirty="0"/>
              <a:t>Telefon: +</a:t>
            </a:r>
            <a:r>
              <a:rPr lang="hu-HU" dirty="0" smtClean="0"/>
              <a:t>36-1/550-3550</a:t>
            </a:r>
          </a:p>
          <a:p>
            <a:pPr lvl="0"/>
            <a:endParaRPr lang="hu-HU" dirty="0"/>
          </a:p>
          <a:p>
            <a:r>
              <a:rPr lang="hu-HU" dirty="0"/>
              <a:t>Facebook / EASI Nemzeti Kapcsolattartó Pont</a:t>
            </a:r>
          </a:p>
          <a:p>
            <a:pPr lvl="0"/>
            <a:endParaRPr lang="hu-HU" dirty="0"/>
          </a:p>
        </p:txBody>
      </p:sp>
      <p:sp>
        <p:nvSpPr>
          <p:cNvPr id="16" name="Folyamatábra: Feldolgozás 15"/>
          <p:cNvSpPr/>
          <p:nvPr/>
        </p:nvSpPr>
        <p:spPr>
          <a:xfrm>
            <a:off x="8647532" y="-13464"/>
            <a:ext cx="3544468" cy="2551536"/>
          </a:xfrm>
          <a:prstGeom prst="flowChartProcess">
            <a:avLst/>
          </a:prstGeom>
          <a:solidFill>
            <a:srgbClr val="9C34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b="1" dirty="0" smtClean="0">
                <a:solidFill>
                  <a:schemeClr val="bg1"/>
                </a:solidFill>
              </a:rPr>
              <a:t>Az </a:t>
            </a:r>
            <a:r>
              <a:rPr lang="hu-HU" sz="3200" b="1" dirty="0" err="1" smtClean="0">
                <a:solidFill>
                  <a:schemeClr val="bg1"/>
                </a:solidFill>
              </a:rPr>
              <a:t>EaSI</a:t>
            </a:r>
            <a:r>
              <a:rPr lang="hu-HU" sz="3200" b="1" dirty="0" smtClean="0">
                <a:solidFill>
                  <a:schemeClr val="bg1"/>
                </a:solidFill>
              </a:rPr>
              <a:t> Nemzeti Kapcsolattartó Pont eszközei</a:t>
            </a:r>
            <a:endParaRPr lang="hu-H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59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616931" cy="6872193"/>
          </a:xfrm>
        </p:spPr>
      </p:pic>
      <p:sp>
        <p:nvSpPr>
          <p:cNvPr id="5" name="Téglalap 4"/>
          <p:cNvSpPr/>
          <p:nvPr/>
        </p:nvSpPr>
        <p:spPr>
          <a:xfrm>
            <a:off x="6529137" y="0"/>
            <a:ext cx="5868425" cy="6872192"/>
          </a:xfrm>
          <a:prstGeom prst="rect">
            <a:avLst/>
          </a:prstGeom>
          <a:solidFill>
            <a:srgbClr val="A738AA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6000" b="1" dirty="0" smtClean="0"/>
              <a:t>Köszönjük a figyelmet!</a:t>
            </a:r>
            <a:endParaRPr lang="hu-HU" sz="6000" b="1" dirty="0"/>
          </a:p>
        </p:txBody>
      </p:sp>
    </p:spTree>
    <p:extLst>
      <p:ext uri="{BB962C8B-B14F-4D97-AF65-F5344CB8AC3E}">
        <p14:creationId xmlns:p14="http://schemas.microsoft.com/office/powerpoint/2010/main" val="185922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516</Words>
  <Application>Microsoft Office PowerPoint</Application>
  <PresentationFormat>Szélesvásznú</PresentationFormat>
  <Paragraphs>117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 az EaSI keretprogram?</dc:title>
  <dc:creator>Takács Erzsébet</dc:creator>
  <cp:lastModifiedBy>Oros Péter</cp:lastModifiedBy>
  <cp:revision>33</cp:revision>
  <dcterms:created xsi:type="dcterms:W3CDTF">2023-06-29T08:01:19Z</dcterms:created>
  <dcterms:modified xsi:type="dcterms:W3CDTF">2023-06-29T15:50:24Z</dcterms:modified>
</cp:coreProperties>
</file>