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9" r:id="rId2"/>
    <p:sldId id="386" r:id="rId3"/>
    <p:sldId id="387" r:id="rId4"/>
    <p:sldId id="419" r:id="rId5"/>
    <p:sldId id="376" r:id="rId6"/>
    <p:sldId id="390" r:id="rId7"/>
    <p:sldId id="404" r:id="rId8"/>
    <p:sldId id="403" r:id="rId9"/>
    <p:sldId id="429" r:id="rId10"/>
    <p:sldId id="414" r:id="rId11"/>
    <p:sldId id="425" r:id="rId12"/>
    <p:sldId id="424" r:id="rId13"/>
    <p:sldId id="426" r:id="rId14"/>
    <p:sldId id="415" r:id="rId15"/>
    <p:sldId id="407" r:id="rId16"/>
    <p:sldId id="280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éma alapján készült stílus 1 – 6. jelölőszín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éma alapján készült stílus 1 – 3. jelölőszín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éma alapján készült stílus 2 – 2. jelölőszín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éma alapján készült stílus 2 – 1. jelölőszín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84454" autoAdjust="0"/>
  </p:normalViewPr>
  <p:slideViewPr>
    <p:cSldViewPr snapToGrid="0">
      <p:cViewPr varScale="1">
        <p:scale>
          <a:sx n="96" d="100"/>
          <a:sy n="96" d="100"/>
        </p:scale>
        <p:origin x="12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8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2DC0EAFC-24D6-7E0C-DC9E-1AFE7E5C3E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7595EB5-533A-D36E-100B-F09C4AD330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A1C6B-94CA-4440-9A7A-DC50070951A3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ECEECFC-9B5B-252D-1135-8C707260E7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F561FC5-0D34-3CB1-C991-9F0379F1E7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AA500-EA7F-4015-9218-C9E3B3FA2A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0547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78572-329C-4D32-8C4A-0E97B476FCE2}" type="datetimeFigureOut">
              <a:rPr lang="hu-HU" smtClean="0"/>
              <a:t>2023. 07. 04.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FDFE9-5C04-4D50-AB6E-7445FDC0B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1944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1880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0856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0896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Országos Magyar Királyi Iparművészeti Tanoda, </a:t>
            </a:r>
            <a:r>
              <a:rPr lang="hu-HU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1880"/>
              </a:rPr>
              <a:t>1880</a:t>
            </a:r>
            <a:endParaRPr lang="hu-HU" b="0" i="0" u="none" strike="noStrike" dirty="0">
              <a:solidFill>
                <a:srgbClr val="0645AD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</a:rPr>
              <a:t>2005: MOME</a:t>
            </a:r>
            <a:endParaRPr dirty="0"/>
          </a:p>
        </p:txBody>
      </p:sp>
      <p:sp>
        <p:nvSpPr>
          <p:cNvPr id="104" name="Google Shape;10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5928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68400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68400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Hackathon</a:t>
            </a:r>
            <a:r>
              <a:rPr lang="hu-HU" dirty="0"/>
              <a:t>: </a:t>
            </a:r>
            <a:r>
              <a:rPr lang="hu-HU" dirty="0" err="1"/>
              <a:t>wind</a:t>
            </a:r>
            <a:r>
              <a:rPr lang="hu-HU" dirty="0"/>
              <a:t> </a:t>
            </a:r>
            <a:r>
              <a:rPr lang="hu-HU" dirty="0" err="1"/>
              <a:t>wheel</a:t>
            </a:r>
            <a:r>
              <a:rPr lang="hu-HU" dirty="0"/>
              <a:t> / </a:t>
            </a:r>
            <a:r>
              <a:rPr lang="hu-HU" dirty="0" err="1"/>
              <a:t>gossip</a:t>
            </a:r>
            <a:r>
              <a:rPr lang="hu-HU" dirty="0"/>
              <a:t> bank / stop-</a:t>
            </a:r>
            <a:r>
              <a:rPr lang="hu-HU" dirty="0" err="1"/>
              <a:t>motion</a:t>
            </a:r>
            <a:r>
              <a:rPr lang="hu-HU" dirty="0"/>
              <a:t> </a:t>
            </a:r>
            <a:r>
              <a:rPr lang="hu-HU" dirty="0" err="1"/>
              <a:t>animation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1795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i="0" dirty="0">
              <a:solidFill>
                <a:srgbClr val="F6F6F6"/>
              </a:solidFill>
              <a:effectLst/>
              <a:latin typeface="PolySan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5791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i="0" dirty="0">
              <a:solidFill>
                <a:srgbClr val="F6F6F6"/>
              </a:solidFill>
              <a:effectLst/>
              <a:latin typeface="PolySan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0593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2707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8899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4431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9428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FDFE9-5C04-4D50-AB6E-7445FDC0BC26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8055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59AEE2E-73F5-6617-C984-4409F014B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69" y="1305259"/>
            <a:ext cx="9776658" cy="2360792"/>
          </a:xfrm>
          <a:prstGeom prst="rect">
            <a:avLst/>
          </a:prstGeom>
        </p:spPr>
        <p:txBody>
          <a:bodyPr/>
          <a:lstStyle>
            <a:lvl1pPr>
              <a:lnSpc>
                <a:spcPts val="7500"/>
              </a:lnSpc>
              <a:defRPr lang="hu-HU" sz="8000" kern="1200" spc="-15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2" y="6238659"/>
            <a:ext cx="12017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lcím 2">
            <a:extLst>
              <a:ext uri="{FF2B5EF4-FFF2-40B4-BE49-F238E27FC236}">
                <a16:creationId xmlns:a16="http://schemas.microsoft.com/office/drawing/2014/main" id="{9E20A6C4-8423-B3EF-9DC7-7FD398D5F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0204" y="3743961"/>
            <a:ext cx="4290887" cy="155540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</p:spTree>
    <p:extLst>
      <p:ext uri="{BB962C8B-B14F-4D97-AF65-F5344CB8AC3E}">
        <p14:creationId xmlns:p14="http://schemas.microsoft.com/office/powerpoint/2010/main" val="46093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+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Ábra 2">
            <a:extLst>
              <a:ext uri="{FF2B5EF4-FFF2-40B4-BE49-F238E27FC236}">
                <a16:creationId xmlns:a16="http://schemas.microsoft.com/office/drawing/2014/main" id="{87D035C0-007E-2C36-C2E8-9A90EADDCD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9F74198-0C4B-AF38-A371-DB6C74B11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92" y="1158875"/>
            <a:ext cx="2031150" cy="1325563"/>
          </a:xfrm>
          <a:prstGeom prst="rect">
            <a:avLst/>
          </a:prstGeom>
        </p:spPr>
        <p:txBody>
          <a:bodyPr/>
          <a:lstStyle>
            <a:lvl1pPr>
              <a:defRPr sz="1300"/>
            </a:lvl1pPr>
          </a:lstStyle>
          <a:p>
            <a:r>
              <a:rPr lang="hu-HU" dirty="0"/>
              <a:t>Mintacím szerkesztése</a:t>
            </a:r>
          </a:p>
        </p:txBody>
      </p:sp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67F306E5-40CD-92B7-93FA-C97933E9ACE0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D7FFFEE-65A8-C957-9A2B-446CAFCDF2AB}"/>
              </a:ext>
            </a:extLst>
          </p:cNvPr>
          <p:cNvSpPr txBox="1">
            <a:spLocks/>
          </p:cNvSpPr>
          <p:nvPr userDrawn="1"/>
        </p:nvSpPr>
        <p:spPr>
          <a:xfrm>
            <a:off x="118492" y="6238659"/>
            <a:ext cx="10861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sp>
        <p:nvSpPr>
          <p:cNvPr id="8" name="Kép helye 7">
            <a:extLst>
              <a:ext uri="{FF2B5EF4-FFF2-40B4-BE49-F238E27FC236}">
                <a16:creationId xmlns:a16="http://schemas.microsoft.com/office/drawing/2014/main" id="{840EA7E5-1696-9F4E-3F60-45CA26CDE7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05489" y="1231900"/>
            <a:ext cx="9376961" cy="4678363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798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1" y="6238659"/>
            <a:ext cx="17828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lcím 2">
            <a:extLst>
              <a:ext uri="{FF2B5EF4-FFF2-40B4-BE49-F238E27FC236}">
                <a16:creationId xmlns:a16="http://schemas.microsoft.com/office/drawing/2014/main" id="{9B6F9C61-1B1D-F9EF-B650-CC51B23EA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0204" y="1173478"/>
            <a:ext cx="10662246" cy="60251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12" name="Szöveg helye 2">
            <a:extLst>
              <a:ext uri="{FF2B5EF4-FFF2-40B4-BE49-F238E27FC236}">
                <a16:creationId xmlns:a16="http://schemas.microsoft.com/office/drawing/2014/main" id="{6735F2ED-340C-BBB8-5EC3-ACB066B4A31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320204" y="1847301"/>
            <a:ext cx="10662246" cy="519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2400" kern="1200" dirty="0" smtClean="0">
                <a:solidFill>
                  <a:schemeClr val="tx1"/>
                </a:solidFill>
                <a:latin typeface="Fellix Medium" panose="000006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8CF95126-A5C3-282C-672A-5AFCCB7F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204" y="2498785"/>
            <a:ext cx="10662246" cy="500715"/>
          </a:xfrm>
          <a:prstGeom prst="rect">
            <a:avLst/>
          </a:prstGeom>
        </p:spPr>
        <p:txBody>
          <a:bodyPr/>
          <a:lstStyle>
            <a:lvl1pPr>
              <a:defRPr lang="hu-HU" sz="2400" kern="1200" dirty="0" smtClean="0">
                <a:solidFill>
                  <a:schemeClr val="tx1"/>
                </a:solidFill>
                <a:latin typeface="Fellix Medium" panose="00000600000000000000" pitchFamily="50" charset="-18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26527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2F5A5C7E-294D-95E3-1742-C28530A226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Ábra 2">
            <a:extLst>
              <a:ext uri="{FF2B5EF4-FFF2-40B4-BE49-F238E27FC236}">
                <a16:creationId xmlns:a16="http://schemas.microsoft.com/office/drawing/2014/main" id="{87D035C0-007E-2C36-C2E8-9A90EADDCD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9F74198-0C4B-AF38-A371-DB6C74B11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692" y="5249942"/>
            <a:ext cx="2943939" cy="545062"/>
          </a:xfrm>
          <a:prstGeom prst="rect">
            <a:avLst/>
          </a:prstGeom>
        </p:spPr>
        <p:txBody>
          <a:bodyPr/>
          <a:lstStyle>
            <a:lvl1pPr>
              <a:defRPr sz="1300"/>
            </a:lvl1pPr>
          </a:lstStyle>
          <a:p>
            <a:r>
              <a:rPr lang="hu-HU" dirty="0"/>
              <a:t>Mintacím szerkesztése</a:t>
            </a:r>
          </a:p>
        </p:txBody>
      </p:sp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67F306E5-40CD-92B7-93FA-C97933E9ACE0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D7FFFEE-65A8-C957-9A2B-446CAFCDF2AB}"/>
              </a:ext>
            </a:extLst>
          </p:cNvPr>
          <p:cNvSpPr txBox="1">
            <a:spLocks/>
          </p:cNvSpPr>
          <p:nvPr userDrawn="1"/>
        </p:nvSpPr>
        <p:spPr>
          <a:xfrm>
            <a:off x="118492" y="6238659"/>
            <a:ext cx="119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sp>
        <p:nvSpPr>
          <p:cNvPr id="12" name="Diagram helye 11">
            <a:extLst>
              <a:ext uri="{FF2B5EF4-FFF2-40B4-BE49-F238E27FC236}">
                <a16:creationId xmlns:a16="http://schemas.microsoft.com/office/drawing/2014/main" id="{AF2A49EC-E002-C844-0D92-54958E75ACFB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214924" y="1404938"/>
            <a:ext cx="4579814" cy="35909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15" name="Diagram helye 11">
            <a:extLst>
              <a:ext uri="{FF2B5EF4-FFF2-40B4-BE49-F238E27FC236}">
                <a16:creationId xmlns:a16="http://schemas.microsoft.com/office/drawing/2014/main" id="{56723F83-3EF5-2779-D00B-D5A6CEE27B08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200502" y="1412150"/>
            <a:ext cx="2185851" cy="35909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16" name="Diagram helye 11">
            <a:extLst>
              <a:ext uri="{FF2B5EF4-FFF2-40B4-BE49-F238E27FC236}">
                <a16:creationId xmlns:a16="http://schemas.microsoft.com/office/drawing/2014/main" id="{3A9E4077-BC0A-93A8-3CF9-A22E434BA0B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9791225" y="1412150"/>
            <a:ext cx="2185851" cy="35909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E27BA103-8C7F-F4CE-78C5-0D27F44B7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03048" y="5249942"/>
            <a:ext cx="2283305" cy="519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13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1" name="Alcím 2">
            <a:extLst>
              <a:ext uri="{FF2B5EF4-FFF2-40B4-BE49-F238E27FC236}">
                <a16:creationId xmlns:a16="http://schemas.microsoft.com/office/drawing/2014/main" id="{C1023C1E-42C0-517E-3E79-45F5EAF401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02107" y="5249942"/>
            <a:ext cx="2283305" cy="503439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lang="hu-HU" sz="13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6773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ép - 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2F5A5C7E-294D-95E3-1742-C28530A226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Ábra 2">
            <a:extLst>
              <a:ext uri="{FF2B5EF4-FFF2-40B4-BE49-F238E27FC236}">
                <a16:creationId xmlns:a16="http://schemas.microsoft.com/office/drawing/2014/main" id="{87D035C0-007E-2C36-C2E8-9A90EADDCD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9F74198-0C4B-AF38-A371-DB6C74B11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0692" y="5249942"/>
            <a:ext cx="2943939" cy="545062"/>
          </a:xfrm>
          <a:prstGeom prst="rect">
            <a:avLst/>
          </a:prstGeom>
        </p:spPr>
        <p:txBody>
          <a:bodyPr/>
          <a:lstStyle>
            <a:lvl1pPr>
              <a:defRPr sz="1300"/>
            </a:lvl1pPr>
          </a:lstStyle>
          <a:p>
            <a:r>
              <a:rPr lang="hu-HU" dirty="0"/>
              <a:t>Képaláírás szerkesztése</a:t>
            </a:r>
          </a:p>
        </p:txBody>
      </p:sp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67F306E5-40CD-92B7-93FA-C97933E9ACE0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D7FFFEE-65A8-C957-9A2B-446CAFCDF2AB}"/>
              </a:ext>
            </a:extLst>
          </p:cNvPr>
          <p:cNvSpPr txBox="1">
            <a:spLocks/>
          </p:cNvSpPr>
          <p:nvPr userDrawn="1"/>
        </p:nvSpPr>
        <p:spPr>
          <a:xfrm>
            <a:off x="118492" y="6238659"/>
            <a:ext cx="984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sp>
        <p:nvSpPr>
          <p:cNvPr id="13" name="Kép helye 12">
            <a:extLst>
              <a:ext uri="{FF2B5EF4-FFF2-40B4-BE49-F238E27FC236}">
                <a16:creationId xmlns:a16="http://schemas.microsoft.com/office/drawing/2014/main" id="{2E44F2A1-FEB9-491C-8067-D773617DE8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14463" y="1785938"/>
            <a:ext cx="3381375" cy="3286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17" name="Kép helye 12">
            <a:extLst>
              <a:ext uri="{FF2B5EF4-FFF2-40B4-BE49-F238E27FC236}">
                <a16:creationId xmlns:a16="http://schemas.microsoft.com/office/drawing/2014/main" id="{8D39599D-20EB-8E03-18FD-C14EF222B9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05724" y="1785938"/>
            <a:ext cx="3381375" cy="3286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19" name="Kép helye 12">
            <a:extLst>
              <a:ext uri="{FF2B5EF4-FFF2-40B4-BE49-F238E27FC236}">
                <a16:creationId xmlns:a16="http://schemas.microsoft.com/office/drawing/2014/main" id="{E8AB259E-3201-4D4E-B6B4-6A29AF2E009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96985" y="1785937"/>
            <a:ext cx="3381375" cy="3286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8" name="Szöveg helye 2">
            <a:extLst>
              <a:ext uri="{FF2B5EF4-FFF2-40B4-BE49-F238E27FC236}">
                <a16:creationId xmlns:a16="http://schemas.microsoft.com/office/drawing/2014/main" id="{FA2E9B82-0CC9-9038-F2CA-740AD48AF40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901954" y="5249942"/>
            <a:ext cx="2943939" cy="519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13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9" name="Alcím 2">
            <a:extLst>
              <a:ext uri="{FF2B5EF4-FFF2-40B4-BE49-F238E27FC236}">
                <a16:creationId xmlns:a16="http://schemas.microsoft.com/office/drawing/2014/main" id="{0113402E-B927-727E-BA28-9AE2A6E746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93215" y="5249942"/>
            <a:ext cx="3047621" cy="503439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lang="hu-HU" sz="13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540865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ép - 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2F5A5C7E-294D-95E3-1742-C28530A226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Ábra 2">
            <a:extLst>
              <a:ext uri="{FF2B5EF4-FFF2-40B4-BE49-F238E27FC236}">
                <a16:creationId xmlns:a16="http://schemas.microsoft.com/office/drawing/2014/main" id="{87D035C0-007E-2C36-C2E8-9A90EADDCD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9F74198-0C4B-AF38-A371-DB6C74B11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92" y="4290663"/>
            <a:ext cx="2271417" cy="545062"/>
          </a:xfrm>
          <a:prstGeom prst="rect">
            <a:avLst/>
          </a:prstGeom>
        </p:spPr>
        <p:txBody>
          <a:bodyPr/>
          <a:lstStyle>
            <a:lvl1pPr>
              <a:defRPr sz="1300"/>
            </a:lvl1pPr>
          </a:lstStyle>
          <a:p>
            <a:r>
              <a:rPr lang="hu-HU" dirty="0"/>
              <a:t>Képaláírás szerkesztésese</a:t>
            </a:r>
          </a:p>
        </p:txBody>
      </p:sp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67F306E5-40CD-92B7-93FA-C97933E9ACE0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D7FFFEE-65A8-C957-9A2B-446CAFCDF2AB}"/>
              </a:ext>
            </a:extLst>
          </p:cNvPr>
          <p:cNvSpPr txBox="1">
            <a:spLocks/>
          </p:cNvSpPr>
          <p:nvPr userDrawn="1"/>
        </p:nvSpPr>
        <p:spPr>
          <a:xfrm>
            <a:off x="118491" y="6238659"/>
            <a:ext cx="11297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sp>
        <p:nvSpPr>
          <p:cNvPr id="13" name="Kép helye 12">
            <a:extLst>
              <a:ext uri="{FF2B5EF4-FFF2-40B4-BE49-F238E27FC236}">
                <a16:creationId xmlns:a16="http://schemas.microsoft.com/office/drawing/2014/main" id="{2E44F2A1-FEB9-491C-8067-D773617DE8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3173" y="1918558"/>
            <a:ext cx="2176736" cy="211770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12" name="Kép helye 12">
            <a:extLst>
              <a:ext uri="{FF2B5EF4-FFF2-40B4-BE49-F238E27FC236}">
                <a16:creationId xmlns:a16="http://schemas.microsoft.com/office/drawing/2014/main" id="{6844EFC6-2AE6-DD38-0D61-5CCE665E6D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03082" y="1918346"/>
            <a:ext cx="2176736" cy="211770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16" name="Kép helye 12">
            <a:extLst>
              <a:ext uri="{FF2B5EF4-FFF2-40B4-BE49-F238E27FC236}">
                <a16:creationId xmlns:a16="http://schemas.microsoft.com/office/drawing/2014/main" id="{EAA516A4-55FD-9237-7C0B-577D9263DF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15025" y="1918346"/>
            <a:ext cx="2176736" cy="211770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21" name="Kép helye 12">
            <a:extLst>
              <a:ext uri="{FF2B5EF4-FFF2-40B4-BE49-F238E27FC236}">
                <a16:creationId xmlns:a16="http://schemas.microsoft.com/office/drawing/2014/main" id="{45D00E64-6302-1D33-1E8D-7BAA01C8F8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12184" y="1918346"/>
            <a:ext cx="2176736" cy="211770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23" name="Kép helye 12">
            <a:extLst>
              <a:ext uri="{FF2B5EF4-FFF2-40B4-BE49-F238E27FC236}">
                <a16:creationId xmlns:a16="http://schemas.microsoft.com/office/drawing/2014/main" id="{C2626CA9-3EA0-FA3D-35FA-801934682B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809343" y="1918346"/>
            <a:ext cx="2176736" cy="211770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5" name="Szöveg helye 2">
            <a:extLst>
              <a:ext uri="{FF2B5EF4-FFF2-40B4-BE49-F238E27FC236}">
                <a16:creationId xmlns:a16="http://schemas.microsoft.com/office/drawing/2014/main" id="{53080972-73D2-9FAF-40B3-A0F56F115A7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515652" y="4290451"/>
            <a:ext cx="2264166" cy="519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13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8" name="Alcím 2">
            <a:extLst>
              <a:ext uri="{FF2B5EF4-FFF2-40B4-BE49-F238E27FC236}">
                <a16:creationId xmlns:a16="http://schemas.microsoft.com/office/drawing/2014/main" id="{46032C48-0130-DD4B-3BF8-3327DE5C4FE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05561" y="4290451"/>
            <a:ext cx="2286200" cy="503439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lang="hu-HU" sz="13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Mintaszöveg szerkesztése</a:t>
            </a:r>
          </a:p>
        </p:txBody>
      </p:sp>
      <p:sp>
        <p:nvSpPr>
          <p:cNvPr id="10" name="Szöveg helye 2">
            <a:extLst>
              <a:ext uri="{FF2B5EF4-FFF2-40B4-BE49-F238E27FC236}">
                <a16:creationId xmlns:a16="http://schemas.microsoft.com/office/drawing/2014/main" id="{087C3FD8-E778-9FAA-8771-B44E64F0C3B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317502" y="4290452"/>
            <a:ext cx="2276441" cy="503437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hu-HU" sz="13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4" name="Szöveg helye 4">
            <a:extLst>
              <a:ext uri="{FF2B5EF4-FFF2-40B4-BE49-F238E27FC236}">
                <a16:creationId xmlns:a16="http://schemas.microsoft.com/office/drawing/2014/main" id="{C317C292-87C6-6ED5-FFC2-9CBC75D87C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714661" y="4290451"/>
            <a:ext cx="2286199" cy="54506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hu-HU" sz="13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68653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jes ké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>
            <a:extLst>
              <a:ext uri="{FF2B5EF4-FFF2-40B4-BE49-F238E27FC236}">
                <a16:creationId xmlns:a16="http://schemas.microsoft.com/office/drawing/2014/main" id="{2E44F2A1-FEB9-491C-8067-D773617DE8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2157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árom hasábo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1" y="6238659"/>
            <a:ext cx="926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ím 1">
            <a:extLst>
              <a:ext uri="{FF2B5EF4-FFF2-40B4-BE49-F238E27FC236}">
                <a16:creationId xmlns:a16="http://schemas.microsoft.com/office/drawing/2014/main" id="{71675AA2-A871-4B70-2F3F-F898B51C2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204" y="2101104"/>
            <a:ext cx="2821919" cy="1109959"/>
          </a:xfrm>
          <a:prstGeom prst="rect">
            <a:avLst/>
          </a:prstGeom>
        </p:spPr>
        <p:txBody>
          <a:bodyPr/>
          <a:lstStyle>
            <a:lvl1pPr>
              <a:lnSpc>
                <a:spcPts val="1100"/>
              </a:lnSpc>
              <a:defRPr sz="900">
                <a:latin typeface="+mj-lt"/>
              </a:defRPr>
            </a:lvl1pPr>
          </a:lstStyle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aliquip</a:t>
            </a:r>
            <a:r>
              <a:rPr lang="hu-HU" dirty="0"/>
              <a:t> ex </a:t>
            </a:r>
            <a:r>
              <a:rPr lang="hu-HU" dirty="0" err="1"/>
              <a:t>ea</a:t>
            </a:r>
            <a:r>
              <a:rPr lang="hu-HU" dirty="0"/>
              <a:t> </a:t>
            </a:r>
            <a:r>
              <a:rPr lang="hu-HU" dirty="0" err="1"/>
              <a:t>commodo</a:t>
            </a:r>
            <a:r>
              <a:rPr lang="hu-HU" dirty="0"/>
              <a:t> </a:t>
            </a:r>
            <a:r>
              <a:rPr lang="hu-HU" dirty="0" err="1"/>
              <a:t>consequat</a:t>
            </a:r>
            <a:r>
              <a:rPr lang="hu-HU" dirty="0"/>
              <a:t>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aute</a:t>
            </a:r>
            <a:r>
              <a:rPr lang="hu-HU" dirty="0"/>
              <a:t> </a:t>
            </a:r>
            <a:r>
              <a:rPr lang="hu-HU" dirty="0" err="1"/>
              <a:t>irure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in </a:t>
            </a:r>
            <a:r>
              <a:rPr lang="hu-HU" dirty="0" err="1"/>
              <a:t>reprehenderit</a:t>
            </a:r>
            <a:r>
              <a:rPr lang="hu-HU" dirty="0"/>
              <a:t> in </a:t>
            </a:r>
            <a:r>
              <a:rPr lang="hu-HU" dirty="0" err="1"/>
              <a:t>voluptate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esse </a:t>
            </a:r>
            <a:r>
              <a:rPr lang="hu-HU" dirty="0" err="1"/>
              <a:t>cillum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A1598BE-C3C2-C1CC-1954-40E849DE351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18661" y="2101104"/>
            <a:ext cx="2821918" cy="11099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lang="hu-HU" sz="9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aliquip</a:t>
            </a:r>
            <a:r>
              <a:rPr lang="hu-HU" dirty="0"/>
              <a:t> ex </a:t>
            </a:r>
            <a:r>
              <a:rPr lang="hu-HU" dirty="0" err="1"/>
              <a:t>ea</a:t>
            </a:r>
            <a:r>
              <a:rPr lang="hu-HU" dirty="0"/>
              <a:t> </a:t>
            </a:r>
            <a:r>
              <a:rPr lang="hu-HU" dirty="0" err="1"/>
              <a:t>commodo</a:t>
            </a:r>
            <a:r>
              <a:rPr lang="hu-HU" dirty="0"/>
              <a:t> </a:t>
            </a:r>
            <a:r>
              <a:rPr lang="hu-HU" dirty="0" err="1"/>
              <a:t>consequat</a:t>
            </a:r>
            <a:r>
              <a:rPr lang="hu-HU" dirty="0"/>
              <a:t>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aute</a:t>
            </a:r>
            <a:r>
              <a:rPr lang="hu-HU" dirty="0"/>
              <a:t> </a:t>
            </a:r>
            <a:r>
              <a:rPr lang="hu-HU" dirty="0" err="1"/>
              <a:t>irure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in </a:t>
            </a:r>
            <a:r>
              <a:rPr lang="hu-HU" dirty="0" err="1"/>
              <a:t>reprehenderit</a:t>
            </a:r>
            <a:r>
              <a:rPr lang="hu-HU" dirty="0"/>
              <a:t> in </a:t>
            </a:r>
            <a:r>
              <a:rPr lang="hu-HU" dirty="0" err="1"/>
              <a:t>voluptate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esse </a:t>
            </a:r>
            <a:r>
              <a:rPr lang="hu-HU" dirty="0" err="1"/>
              <a:t>cillum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</a:t>
            </a:r>
          </a:p>
        </p:txBody>
      </p:sp>
      <p:sp>
        <p:nvSpPr>
          <p:cNvPr id="5" name="Alcím 2">
            <a:extLst>
              <a:ext uri="{FF2B5EF4-FFF2-40B4-BE49-F238E27FC236}">
                <a16:creationId xmlns:a16="http://schemas.microsoft.com/office/drawing/2014/main" id="{B66EA19F-48F7-A24D-BFBB-4D9A61F412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0204" y="1044623"/>
            <a:ext cx="2821919" cy="87114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endParaRPr lang="hu-HU" dirty="0"/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4BC918D6-3C38-2CC2-D4E0-2A7479E7EAA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18661" y="1049273"/>
            <a:ext cx="2821918" cy="8664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2400" kern="1200" dirty="0" smtClean="0">
                <a:solidFill>
                  <a:schemeClr val="tx1"/>
                </a:solidFill>
                <a:latin typeface="Fellix Medium" panose="000006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2" name="Szöveg helye 21">
            <a:extLst>
              <a:ext uri="{FF2B5EF4-FFF2-40B4-BE49-F238E27FC236}">
                <a16:creationId xmlns:a16="http://schemas.microsoft.com/office/drawing/2014/main" id="{AC750EA6-E2E2-8392-D037-A6901C21A9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17118" y="1044623"/>
            <a:ext cx="3465332" cy="894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2400" kern="1200" dirty="0">
                <a:solidFill>
                  <a:schemeClr val="tx1"/>
                </a:solidFill>
                <a:latin typeface="Fellix Medium" panose="000006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8" name="Szöveg helye 27">
            <a:extLst>
              <a:ext uri="{FF2B5EF4-FFF2-40B4-BE49-F238E27FC236}">
                <a16:creationId xmlns:a16="http://schemas.microsoft.com/office/drawing/2014/main" id="{5D373169-AA03-E0F9-15AC-B87935A8C3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6462" y="2101104"/>
            <a:ext cx="2822575" cy="10859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sz="900">
                <a:latin typeface="+mj-lt"/>
              </a:defRPr>
            </a:lvl1pPr>
          </a:lstStyle>
          <a:p>
            <a:pPr lvl="0"/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aliquip</a:t>
            </a:r>
            <a:r>
              <a:rPr lang="hu-HU" dirty="0"/>
              <a:t> ex </a:t>
            </a:r>
            <a:r>
              <a:rPr lang="hu-HU" dirty="0" err="1"/>
              <a:t>ea</a:t>
            </a:r>
            <a:r>
              <a:rPr lang="hu-HU" dirty="0"/>
              <a:t> </a:t>
            </a:r>
            <a:r>
              <a:rPr lang="hu-HU" dirty="0" err="1"/>
              <a:t>commodo</a:t>
            </a:r>
            <a:r>
              <a:rPr lang="hu-HU" dirty="0"/>
              <a:t> </a:t>
            </a:r>
            <a:r>
              <a:rPr lang="hu-HU" dirty="0" err="1"/>
              <a:t>consequat</a:t>
            </a:r>
            <a:r>
              <a:rPr lang="hu-HU" dirty="0"/>
              <a:t>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aute</a:t>
            </a:r>
            <a:r>
              <a:rPr lang="hu-HU" dirty="0"/>
              <a:t> </a:t>
            </a:r>
            <a:r>
              <a:rPr lang="hu-HU" dirty="0" err="1"/>
              <a:t>irure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in </a:t>
            </a:r>
            <a:r>
              <a:rPr lang="hu-HU" dirty="0" err="1"/>
              <a:t>reprehenderit</a:t>
            </a:r>
            <a:r>
              <a:rPr lang="hu-HU" dirty="0"/>
              <a:t> in </a:t>
            </a:r>
            <a:r>
              <a:rPr lang="hu-HU" dirty="0" err="1"/>
              <a:t>voluptate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esse </a:t>
            </a:r>
            <a:r>
              <a:rPr lang="hu-HU" dirty="0" err="1"/>
              <a:t>cillum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952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őcím - két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1" y="6238659"/>
            <a:ext cx="868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ím 1">
            <a:extLst>
              <a:ext uri="{FF2B5EF4-FFF2-40B4-BE49-F238E27FC236}">
                <a16:creationId xmlns:a16="http://schemas.microsoft.com/office/drawing/2014/main" id="{71675AA2-A871-4B70-2F3F-F898B51C2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204" y="3035804"/>
            <a:ext cx="2821919" cy="1109959"/>
          </a:xfrm>
          <a:prstGeom prst="rect">
            <a:avLst/>
          </a:prstGeom>
        </p:spPr>
        <p:txBody>
          <a:bodyPr/>
          <a:lstStyle>
            <a:lvl1pPr>
              <a:lnSpc>
                <a:spcPts val="1100"/>
              </a:lnSpc>
              <a:defRPr sz="900">
                <a:latin typeface="+mj-lt"/>
              </a:defRPr>
            </a:lvl1pPr>
          </a:lstStyle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aliquip</a:t>
            </a:r>
            <a:r>
              <a:rPr lang="hu-HU" dirty="0"/>
              <a:t> ex </a:t>
            </a:r>
            <a:r>
              <a:rPr lang="hu-HU" dirty="0" err="1"/>
              <a:t>ea</a:t>
            </a:r>
            <a:r>
              <a:rPr lang="hu-HU" dirty="0"/>
              <a:t> </a:t>
            </a:r>
            <a:r>
              <a:rPr lang="hu-HU" dirty="0" err="1"/>
              <a:t>commodo</a:t>
            </a:r>
            <a:r>
              <a:rPr lang="hu-HU" dirty="0"/>
              <a:t> </a:t>
            </a:r>
            <a:r>
              <a:rPr lang="hu-HU" dirty="0" err="1"/>
              <a:t>consequat</a:t>
            </a:r>
            <a:r>
              <a:rPr lang="hu-HU" dirty="0"/>
              <a:t>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aute</a:t>
            </a:r>
            <a:r>
              <a:rPr lang="hu-HU" dirty="0"/>
              <a:t> </a:t>
            </a:r>
            <a:r>
              <a:rPr lang="hu-HU" dirty="0" err="1"/>
              <a:t>irure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in </a:t>
            </a:r>
            <a:r>
              <a:rPr lang="hu-HU" dirty="0" err="1"/>
              <a:t>reprehenderit</a:t>
            </a:r>
            <a:r>
              <a:rPr lang="hu-HU" dirty="0"/>
              <a:t> in </a:t>
            </a:r>
            <a:r>
              <a:rPr lang="hu-HU" dirty="0" err="1"/>
              <a:t>voluptate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esse </a:t>
            </a:r>
            <a:r>
              <a:rPr lang="hu-HU" dirty="0" err="1"/>
              <a:t>cillum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</a:t>
            </a:r>
          </a:p>
        </p:txBody>
      </p:sp>
      <p:sp>
        <p:nvSpPr>
          <p:cNvPr id="2" name="Alcím 2">
            <a:extLst>
              <a:ext uri="{FF2B5EF4-FFF2-40B4-BE49-F238E27FC236}">
                <a16:creationId xmlns:a16="http://schemas.microsoft.com/office/drawing/2014/main" id="{825CD5FB-8748-AC7E-683D-9F10127FD2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0204" y="1039542"/>
            <a:ext cx="8290521" cy="180525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út.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6C3CABF-13E0-F75F-6995-B40A18C835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18660" y="3035803"/>
            <a:ext cx="2821919" cy="11099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lang="hu-HU" sz="9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aliquip</a:t>
            </a:r>
            <a:r>
              <a:rPr lang="hu-HU" dirty="0"/>
              <a:t> ex </a:t>
            </a:r>
            <a:r>
              <a:rPr lang="hu-HU" dirty="0" err="1"/>
              <a:t>ea</a:t>
            </a:r>
            <a:r>
              <a:rPr lang="hu-HU" dirty="0"/>
              <a:t> </a:t>
            </a:r>
            <a:r>
              <a:rPr lang="hu-HU" dirty="0" err="1"/>
              <a:t>commodo</a:t>
            </a:r>
            <a:r>
              <a:rPr lang="hu-HU" dirty="0"/>
              <a:t> </a:t>
            </a:r>
            <a:r>
              <a:rPr lang="hu-HU" dirty="0" err="1"/>
              <a:t>consequat</a:t>
            </a:r>
            <a:r>
              <a:rPr lang="hu-HU" dirty="0"/>
              <a:t>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aute</a:t>
            </a:r>
            <a:r>
              <a:rPr lang="hu-HU" dirty="0"/>
              <a:t> </a:t>
            </a:r>
            <a:r>
              <a:rPr lang="hu-HU" dirty="0" err="1"/>
              <a:t>irure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in </a:t>
            </a:r>
            <a:r>
              <a:rPr lang="hu-HU" dirty="0" err="1"/>
              <a:t>reprehenderit</a:t>
            </a:r>
            <a:r>
              <a:rPr lang="hu-HU" dirty="0"/>
              <a:t> in </a:t>
            </a:r>
            <a:r>
              <a:rPr lang="hu-HU" dirty="0" err="1"/>
              <a:t>voluptate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esse </a:t>
            </a:r>
            <a:r>
              <a:rPr lang="hu-HU" dirty="0" err="1"/>
              <a:t>cillum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96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+ főcím,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2" y="6238659"/>
            <a:ext cx="897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Kép helye 7">
            <a:extLst>
              <a:ext uri="{FF2B5EF4-FFF2-40B4-BE49-F238E27FC236}">
                <a16:creationId xmlns:a16="http://schemas.microsoft.com/office/drawing/2014/main" id="{66CDFAEF-92A8-56DC-CEEF-280233F09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9550" y="1148344"/>
            <a:ext cx="6954838" cy="4766678"/>
          </a:xfrm>
          <a:prstGeom prst="rect">
            <a:avLst/>
          </a:prstGeom>
        </p:spPr>
        <p:txBody>
          <a:bodyPr/>
          <a:lstStyle/>
          <a:p>
            <a:endParaRPr lang="hu-HU" dirty="0"/>
          </a:p>
        </p:txBody>
      </p:sp>
      <p:sp>
        <p:nvSpPr>
          <p:cNvPr id="2" name="Alcím 2">
            <a:extLst>
              <a:ext uri="{FF2B5EF4-FFF2-40B4-BE49-F238E27FC236}">
                <a16:creationId xmlns:a16="http://schemas.microsoft.com/office/drawing/2014/main" id="{46F17109-FD2C-8327-C893-C816D316E0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01552" y="1034927"/>
            <a:ext cx="4680898" cy="222089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endParaRPr lang="hu-HU" dirty="0"/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48AC627A-C31B-2B06-AD11-9CC0AD0DB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2555" y="3220754"/>
            <a:ext cx="3479895" cy="1109959"/>
          </a:xfrm>
          <a:prstGeom prst="rect">
            <a:avLst/>
          </a:prstGeom>
        </p:spPr>
        <p:txBody>
          <a:bodyPr/>
          <a:lstStyle>
            <a:lvl1pPr>
              <a:lnSpc>
                <a:spcPts val="1100"/>
              </a:lnSpc>
              <a:defRPr sz="900">
                <a:latin typeface="+mj-lt"/>
              </a:defRPr>
            </a:lvl1pPr>
          </a:lstStyle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aliquip</a:t>
            </a:r>
            <a:r>
              <a:rPr lang="hu-HU" dirty="0"/>
              <a:t> ex </a:t>
            </a:r>
            <a:r>
              <a:rPr lang="hu-HU" dirty="0" err="1"/>
              <a:t>ea</a:t>
            </a:r>
            <a:r>
              <a:rPr lang="hu-HU" dirty="0"/>
              <a:t> </a:t>
            </a:r>
            <a:r>
              <a:rPr lang="hu-HU" dirty="0" err="1"/>
              <a:t>commodo</a:t>
            </a:r>
            <a:r>
              <a:rPr lang="hu-HU" dirty="0"/>
              <a:t> </a:t>
            </a:r>
            <a:r>
              <a:rPr lang="hu-HU" dirty="0" err="1"/>
              <a:t>consequat</a:t>
            </a:r>
            <a:r>
              <a:rPr lang="hu-HU" dirty="0"/>
              <a:t>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aute</a:t>
            </a:r>
            <a:r>
              <a:rPr lang="hu-HU" dirty="0"/>
              <a:t> </a:t>
            </a:r>
            <a:r>
              <a:rPr lang="hu-HU" dirty="0" err="1"/>
              <a:t>irure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in </a:t>
            </a:r>
            <a:r>
              <a:rPr lang="hu-HU" dirty="0" err="1"/>
              <a:t>reprehenderit</a:t>
            </a:r>
            <a:r>
              <a:rPr lang="hu-HU" dirty="0"/>
              <a:t> in </a:t>
            </a:r>
            <a:r>
              <a:rPr lang="hu-HU" dirty="0" err="1"/>
              <a:t>voluptate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esse </a:t>
            </a:r>
            <a:r>
              <a:rPr lang="hu-HU" dirty="0" err="1"/>
              <a:t>cillum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394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őcím + ké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16786"/>
            <a:ext cx="12192000" cy="6858000"/>
          </a:xfrm>
          <a:prstGeom prst="rect">
            <a:avLst/>
          </a:prstGeom>
        </p:spPr>
      </p:pic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2" y="6238659"/>
            <a:ext cx="984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Kép helye 4">
            <a:extLst>
              <a:ext uri="{FF2B5EF4-FFF2-40B4-BE49-F238E27FC236}">
                <a16:creationId xmlns:a16="http://schemas.microsoft.com/office/drawing/2014/main" id="{8E89722E-CCA9-CF88-5285-E29CE5F6FD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02882" y="1126336"/>
            <a:ext cx="4579568" cy="4786304"/>
          </a:xfrm>
          <a:prstGeom prst="rect">
            <a:avLst/>
          </a:prstGeom>
        </p:spPr>
        <p:txBody>
          <a:bodyPr/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0445EFB-4E6F-F809-D454-D68927DCD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69" y="1050884"/>
            <a:ext cx="6980811" cy="2040658"/>
          </a:xfrm>
          <a:prstGeom prst="rect">
            <a:avLst/>
          </a:prstGeom>
        </p:spPr>
        <p:txBody>
          <a:bodyPr/>
          <a:lstStyle>
            <a:lvl1pPr>
              <a:lnSpc>
                <a:spcPts val="7500"/>
              </a:lnSpc>
              <a:defRPr lang="hu-HU" sz="8000" kern="1200" spc="-15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DD77760-4B98-8D5E-D407-EEAFC9287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0204" y="3212492"/>
            <a:ext cx="4332451" cy="155540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</p:spTree>
    <p:extLst>
      <p:ext uri="{BB962C8B-B14F-4D97-AF65-F5344CB8AC3E}">
        <p14:creationId xmlns:p14="http://schemas.microsoft.com/office/powerpoint/2010/main" val="135086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ép +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1" y="6238659"/>
            <a:ext cx="12748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ím 1">
            <a:extLst>
              <a:ext uri="{FF2B5EF4-FFF2-40B4-BE49-F238E27FC236}">
                <a16:creationId xmlns:a16="http://schemas.microsoft.com/office/drawing/2014/main" id="{71675AA2-A871-4B70-2F3F-F898B51C2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437" y="5082721"/>
            <a:ext cx="5877871" cy="1109959"/>
          </a:xfrm>
          <a:prstGeom prst="rect">
            <a:avLst/>
          </a:prstGeom>
        </p:spPr>
        <p:txBody>
          <a:bodyPr/>
          <a:lstStyle>
            <a:lvl1pPr>
              <a:lnSpc>
                <a:spcPts val="1100"/>
              </a:lnSpc>
              <a:defRPr sz="900">
                <a:latin typeface="+mj-lt"/>
              </a:defRPr>
            </a:lvl1pPr>
          </a:lstStyle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aliquip</a:t>
            </a:r>
            <a:r>
              <a:rPr lang="hu-HU" dirty="0"/>
              <a:t> ex </a:t>
            </a:r>
            <a:r>
              <a:rPr lang="hu-HU" dirty="0" err="1"/>
              <a:t>ea</a:t>
            </a:r>
            <a:r>
              <a:rPr lang="hu-HU" dirty="0"/>
              <a:t> </a:t>
            </a:r>
            <a:r>
              <a:rPr lang="hu-HU" dirty="0" err="1"/>
              <a:t>commodo</a:t>
            </a:r>
            <a:r>
              <a:rPr lang="hu-HU" dirty="0"/>
              <a:t> </a:t>
            </a:r>
            <a:r>
              <a:rPr lang="hu-HU" dirty="0" err="1"/>
              <a:t>consequat</a:t>
            </a:r>
            <a:r>
              <a:rPr lang="hu-HU" dirty="0"/>
              <a:t>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aute</a:t>
            </a:r>
            <a:r>
              <a:rPr lang="hu-HU" dirty="0"/>
              <a:t> </a:t>
            </a:r>
            <a:r>
              <a:rPr lang="hu-HU" dirty="0" err="1"/>
              <a:t>irure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in </a:t>
            </a:r>
            <a:r>
              <a:rPr lang="hu-HU" dirty="0" err="1"/>
              <a:t>reprehenderit</a:t>
            </a:r>
            <a:r>
              <a:rPr lang="hu-HU" dirty="0"/>
              <a:t> in </a:t>
            </a:r>
            <a:r>
              <a:rPr lang="hu-HU" dirty="0" err="1"/>
              <a:t>voluptate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esse </a:t>
            </a:r>
            <a:r>
              <a:rPr lang="hu-HU" dirty="0" err="1"/>
              <a:t>cillum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</a:t>
            </a:r>
          </a:p>
        </p:txBody>
      </p:sp>
      <p:sp>
        <p:nvSpPr>
          <p:cNvPr id="8" name="Kép helye 7">
            <a:extLst>
              <a:ext uri="{FF2B5EF4-FFF2-40B4-BE49-F238E27FC236}">
                <a16:creationId xmlns:a16="http://schemas.microsoft.com/office/drawing/2014/main" id="{8EA5E64C-AD5A-DF06-0225-BFA175106F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085" y="1230792"/>
            <a:ext cx="5779223" cy="3666577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11" name="Kép helye 7">
            <a:extLst>
              <a:ext uri="{FF2B5EF4-FFF2-40B4-BE49-F238E27FC236}">
                <a16:creationId xmlns:a16="http://schemas.microsoft.com/office/drawing/2014/main" id="{6F87F6C2-D35E-0DF4-0C11-A2ECDD6BD6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3393" y="1230792"/>
            <a:ext cx="5779223" cy="3666577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50818EE-97EF-5C2A-6DA1-05D7A297863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04745" y="5082721"/>
            <a:ext cx="5877705" cy="110995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None/>
              <a:defRPr lang="hu-HU" sz="9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elit, </a:t>
            </a:r>
            <a:r>
              <a:rPr lang="hu-HU" dirty="0" err="1"/>
              <a:t>sed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eiusmod</a:t>
            </a:r>
            <a:r>
              <a:rPr lang="hu-HU" dirty="0"/>
              <a:t> </a:t>
            </a:r>
            <a:r>
              <a:rPr lang="hu-HU" dirty="0" err="1"/>
              <a:t>tempor</a:t>
            </a:r>
            <a:r>
              <a:rPr lang="hu-HU" dirty="0"/>
              <a:t> </a:t>
            </a:r>
            <a:r>
              <a:rPr lang="hu-HU" dirty="0" err="1"/>
              <a:t>incididunt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labore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dolore</a:t>
            </a:r>
            <a:r>
              <a:rPr lang="hu-HU" dirty="0"/>
              <a:t> </a:t>
            </a:r>
            <a:r>
              <a:rPr lang="hu-HU" dirty="0" err="1"/>
              <a:t>magna</a:t>
            </a:r>
            <a:r>
              <a:rPr lang="hu-HU" dirty="0"/>
              <a:t> </a:t>
            </a:r>
            <a:r>
              <a:rPr lang="hu-HU" dirty="0" err="1"/>
              <a:t>aliqua</a:t>
            </a:r>
            <a:r>
              <a:rPr lang="hu-HU" dirty="0"/>
              <a:t>.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enim</a:t>
            </a:r>
            <a:r>
              <a:rPr lang="hu-HU" dirty="0"/>
              <a:t> ad minim </a:t>
            </a:r>
            <a:r>
              <a:rPr lang="hu-HU" dirty="0" err="1"/>
              <a:t>veniam</a:t>
            </a:r>
            <a:r>
              <a:rPr lang="hu-HU" dirty="0"/>
              <a:t>,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nostrud</a:t>
            </a:r>
            <a:r>
              <a:rPr lang="hu-HU" dirty="0"/>
              <a:t> </a:t>
            </a:r>
            <a:r>
              <a:rPr lang="hu-HU" dirty="0" err="1"/>
              <a:t>exercitation</a:t>
            </a:r>
            <a:r>
              <a:rPr lang="hu-HU" dirty="0"/>
              <a:t> </a:t>
            </a:r>
            <a:r>
              <a:rPr lang="hu-HU" dirty="0" err="1"/>
              <a:t>ullamco</a:t>
            </a:r>
            <a:r>
              <a:rPr lang="hu-HU" dirty="0"/>
              <a:t> </a:t>
            </a:r>
            <a:r>
              <a:rPr lang="hu-HU" dirty="0" err="1"/>
              <a:t>laboris</a:t>
            </a:r>
            <a:r>
              <a:rPr lang="hu-HU" dirty="0"/>
              <a:t> </a:t>
            </a:r>
            <a:r>
              <a:rPr lang="hu-HU" dirty="0" err="1"/>
              <a:t>nisi</a:t>
            </a:r>
            <a:r>
              <a:rPr lang="hu-HU" dirty="0"/>
              <a:t> </a:t>
            </a:r>
            <a:r>
              <a:rPr lang="hu-HU" dirty="0" err="1"/>
              <a:t>ut</a:t>
            </a:r>
            <a:r>
              <a:rPr lang="hu-HU" dirty="0"/>
              <a:t> </a:t>
            </a:r>
            <a:r>
              <a:rPr lang="hu-HU" dirty="0" err="1"/>
              <a:t>aliquip</a:t>
            </a:r>
            <a:r>
              <a:rPr lang="hu-HU" dirty="0"/>
              <a:t> ex </a:t>
            </a:r>
            <a:r>
              <a:rPr lang="hu-HU" dirty="0" err="1"/>
              <a:t>ea</a:t>
            </a:r>
            <a:r>
              <a:rPr lang="hu-HU" dirty="0"/>
              <a:t> </a:t>
            </a:r>
            <a:r>
              <a:rPr lang="hu-HU" dirty="0" err="1"/>
              <a:t>commodo</a:t>
            </a:r>
            <a:r>
              <a:rPr lang="hu-HU" dirty="0"/>
              <a:t> </a:t>
            </a:r>
            <a:r>
              <a:rPr lang="hu-HU" dirty="0" err="1"/>
              <a:t>consequat</a:t>
            </a:r>
            <a:r>
              <a:rPr lang="hu-HU" dirty="0"/>
              <a:t>. </a:t>
            </a:r>
            <a:r>
              <a:rPr lang="hu-HU" dirty="0" err="1"/>
              <a:t>Duis</a:t>
            </a:r>
            <a:r>
              <a:rPr lang="hu-HU" dirty="0"/>
              <a:t> </a:t>
            </a:r>
            <a:r>
              <a:rPr lang="hu-HU" dirty="0" err="1"/>
              <a:t>aute</a:t>
            </a:r>
            <a:r>
              <a:rPr lang="hu-HU" dirty="0"/>
              <a:t> </a:t>
            </a:r>
            <a:r>
              <a:rPr lang="hu-HU" dirty="0" err="1"/>
              <a:t>irure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in </a:t>
            </a:r>
            <a:r>
              <a:rPr lang="hu-HU" dirty="0" err="1"/>
              <a:t>reprehenderit</a:t>
            </a:r>
            <a:r>
              <a:rPr lang="hu-HU" dirty="0"/>
              <a:t> in </a:t>
            </a:r>
            <a:r>
              <a:rPr lang="hu-HU" dirty="0" err="1"/>
              <a:t>voluptate</a:t>
            </a:r>
            <a:r>
              <a:rPr lang="hu-HU" dirty="0"/>
              <a:t> </a:t>
            </a:r>
            <a:r>
              <a:rPr lang="hu-HU" dirty="0" err="1"/>
              <a:t>velit</a:t>
            </a:r>
            <a:r>
              <a:rPr lang="hu-HU" dirty="0"/>
              <a:t> esse </a:t>
            </a:r>
            <a:r>
              <a:rPr lang="hu-HU" dirty="0" err="1"/>
              <a:t>cillum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6379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1" y="6238659"/>
            <a:ext cx="10426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áblázat helye 4">
            <a:extLst>
              <a:ext uri="{FF2B5EF4-FFF2-40B4-BE49-F238E27FC236}">
                <a16:creationId xmlns:a16="http://schemas.microsoft.com/office/drawing/2014/main" id="{5F3E9B13-061A-71B5-A342-535BD72307E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07887" y="1277938"/>
            <a:ext cx="10574564" cy="4556125"/>
          </a:xfrm>
          <a:prstGeom prst="rect">
            <a:avLst/>
          </a:prstGeo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60388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jes kép + log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>
            <a:extLst>
              <a:ext uri="{FF2B5EF4-FFF2-40B4-BE49-F238E27FC236}">
                <a16:creationId xmlns:a16="http://schemas.microsoft.com/office/drawing/2014/main" id="{2E44F2A1-FEB9-491C-8067-D773617DE8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pic>
        <p:nvPicPr>
          <p:cNvPr id="6" name="Ábra 5">
            <a:extLst>
              <a:ext uri="{FF2B5EF4-FFF2-40B4-BE49-F238E27FC236}">
                <a16:creationId xmlns:a16="http://schemas.microsoft.com/office/drawing/2014/main" id="{D61921B4-F219-E834-D445-D5D28A0330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5037" y="421745"/>
            <a:ext cx="1961734" cy="201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60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záró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>
            <a:extLst>
              <a:ext uri="{FF2B5EF4-FFF2-40B4-BE49-F238E27FC236}">
                <a16:creationId xmlns:a16="http://schemas.microsoft.com/office/drawing/2014/main" id="{DAA5976D-B487-9ED1-EC3E-263630FBB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Dia számának helye 5">
            <a:extLst>
              <a:ext uri="{FF2B5EF4-FFF2-40B4-BE49-F238E27FC236}">
                <a16:creationId xmlns:a16="http://schemas.microsoft.com/office/drawing/2014/main" id="{4EB0FDDF-E57D-3F26-B16E-B496827A11A8}"/>
              </a:ext>
            </a:extLst>
          </p:cNvPr>
          <p:cNvSpPr txBox="1">
            <a:spLocks/>
          </p:cNvSpPr>
          <p:nvPr userDrawn="1"/>
        </p:nvSpPr>
        <p:spPr>
          <a:xfrm>
            <a:off x="118492" y="6238659"/>
            <a:ext cx="1202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68F50A91-9266-45F5-ADA0-FB67A4241DFD}" type="slidenum">
              <a:rPr lang="hu-HU" sz="2000" smtClean="0">
                <a:solidFill>
                  <a:schemeClr val="tx1"/>
                </a:solidFill>
                <a:latin typeface="Fellix Medium" panose="00000600000000000000" pitchFamily="50" charset="-18"/>
              </a:rPr>
              <a:pPr algn="l"/>
              <a:t>‹#›</a:t>
            </a:fld>
            <a:endParaRPr lang="hu-HU" sz="2000" dirty="0">
              <a:solidFill>
                <a:schemeClr val="tx1"/>
              </a:solidFill>
              <a:latin typeface="Fellix Medium" panose="00000600000000000000" pitchFamily="50" charset="-18"/>
            </a:endParaRPr>
          </a:p>
        </p:txBody>
      </p: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CBC65C6-CBA5-BC45-45A2-2DB2B3A479E1}"/>
              </a:ext>
            </a:extLst>
          </p:cNvPr>
          <p:cNvCxnSpPr>
            <a:cxnSpLocks/>
          </p:cNvCxnSpPr>
          <p:nvPr userDrawn="1"/>
        </p:nvCxnSpPr>
        <p:spPr>
          <a:xfrm>
            <a:off x="-176463" y="661843"/>
            <a:ext cx="1215891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>
            <a:extLst>
              <a:ext uri="{FF2B5EF4-FFF2-40B4-BE49-F238E27FC236}">
                <a16:creationId xmlns:a16="http://schemas.microsoft.com/office/drawing/2014/main" id="{10445EFB-4E6F-F809-D454-D68927DCDC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69" y="1305259"/>
            <a:ext cx="10703181" cy="1555403"/>
          </a:xfrm>
          <a:prstGeom prst="rect">
            <a:avLst/>
          </a:prstGeom>
        </p:spPr>
        <p:txBody>
          <a:bodyPr/>
          <a:lstStyle>
            <a:lvl1pPr>
              <a:lnSpc>
                <a:spcPts val="7500"/>
              </a:lnSpc>
              <a:defRPr lang="hu-HU" sz="8000" kern="1200" spc="-15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Köszönjük a figyelmet!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DD77760-4B98-8D5E-D407-EEAFC92878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97469" y="5418006"/>
            <a:ext cx="2284982" cy="92034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700"/>
              </a:lnSpc>
              <a:buNone/>
              <a:defRPr sz="1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err="1"/>
              <a:t>Presenter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  <a:p>
            <a:r>
              <a:rPr lang="hu-HU" dirty="0"/>
              <a:t>Budapest</a:t>
            </a:r>
          </a:p>
          <a:p>
            <a:r>
              <a:rPr lang="hu-HU" dirty="0"/>
              <a:t>2023.12.05.</a:t>
            </a:r>
          </a:p>
        </p:txBody>
      </p:sp>
    </p:spTree>
    <p:extLst>
      <p:ext uri="{BB962C8B-B14F-4D97-AF65-F5344CB8AC3E}">
        <p14:creationId xmlns:p14="http://schemas.microsoft.com/office/powerpoint/2010/main" val="3166912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g3">
    <p:bg>
      <p:bgPr>
        <a:solidFill>
          <a:srgbClr val="191D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ks-prezi-bg3-slide1.jpg" descr="ks-prezi-bg3-slide1.jpg"/>
          <p:cNvPicPr>
            <a:picLocks noChangeAspect="1"/>
          </p:cNvPicPr>
          <p:nvPr/>
        </p:nvPicPr>
        <p:blipFill>
          <a:blip r:embed="rId2">
            <a:alphaModFix amt="3508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282039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46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77" r:id="rId13"/>
    <p:sldLayoutId id="2147483663" r:id="rId14"/>
    <p:sldLayoutId id="2147483676" r:id="rId15"/>
    <p:sldLayoutId id="2147483678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rofile.php?id=10008804626125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iploma.mome.hu/2023/ma/varga-boglark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iploma.mome.hu/2023/ma/laki-abel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diploma.mome.hu/2023/ma/bitter-fruzsina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4DD2A0-6367-EFB0-D6F8-091777991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68" y="1305259"/>
            <a:ext cx="12012662" cy="2360792"/>
          </a:xfrm>
        </p:spPr>
        <p:txBody>
          <a:bodyPr/>
          <a:lstStyle/>
          <a:p>
            <a:pPr algn="ctr"/>
            <a:r>
              <a:rPr lang="hu-HU" dirty="0"/>
              <a:t>WHAT CAN DESIGN DO FOR</a:t>
            </a:r>
            <a:br>
              <a:rPr lang="hu-HU" dirty="0"/>
            </a:br>
            <a:r>
              <a:rPr lang="en-US" dirty="0"/>
              <a:t>SOCIAL INNOVATION?</a:t>
            </a:r>
            <a:br>
              <a:rPr lang="hu-HU" dirty="0"/>
            </a:br>
            <a:endParaRPr lang="it-IT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6CBD3E2-BAD9-539D-2908-A52EEC93E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511" y="4282596"/>
            <a:ext cx="8025313" cy="2575404"/>
          </a:xfrm>
        </p:spPr>
        <p:txBody>
          <a:bodyPr/>
          <a:lstStyle/>
          <a:p>
            <a:endParaRPr lang="hu-HU" sz="2800" dirty="0"/>
          </a:p>
          <a:p>
            <a:endParaRPr lang="hu-HU" sz="2800" dirty="0"/>
          </a:p>
          <a:p>
            <a:r>
              <a:rPr lang="hu-HU" sz="2800" dirty="0"/>
              <a:t>Réka Matheidesz</a:t>
            </a:r>
          </a:p>
          <a:p>
            <a:r>
              <a:rPr lang="hu-HU" sz="2800" dirty="0"/>
              <a:t>MOME </a:t>
            </a:r>
          </a:p>
          <a:p>
            <a:endParaRPr lang="hu-HU" sz="2000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9F77A4C4-5627-ADB0-8DA3-420D41617D93}"/>
              </a:ext>
            </a:extLst>
          </p:cNvPr>
          <p:cNvSpPr/>
          <p:nvPr/>
        </p:nvSpPr>
        <p:spPr>
          <a:xfrm>
            <a:off x="37708" y="6221691"/>
            <a:ext cx="480767" cy="450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800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53" descr="https://mome.hu/storage/gallery/general-page/10_1573222855_momefobejarat.jpg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4580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3"/>
          <p:cNvSpPr/>
          <p:nvPr/>
        </p:nvSpPr>
        <p:spPr>
          <a:xfrm>
            <a:off x="-216" y="-1"/>
            <a:ext cx="12192215" cy="6855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2400" dirty="0">
              <a:solidFill>
                <a:srgbClr val="FFFFFF"/>
              </a:solidFill>
              <a:latin typeface="Ambit Regular" panose="00000500000000000000" pitchFamily="2" charset="-18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257675" y="378366"/>
            <a:ext cx="3190875" cy="282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0" dirty="0">
                <a:solidFill>
                  <a:srgbClr val="FFFFFF"/>
                </a:solidFill>
                <a:latin typeface="+mj-lt"/>
                <a:ea typeface="Arial"/>
                <a:cs typeface="Arial"/>
                <a:sym typeface="Arial"/>
              </a:rPr>
              <a:t>143</a:t>
            </a:r>
            <a:endParaRPr lang="hu-HU" sz="900" dirty="0">
              <a:solidFill>
                <a:srgbClr val="FFFFFF"/>
              </a:solidFill>
              <a:latin typeface="+mj-lt"/>
            </a:endParaRPr>
          </a:p>
          <a:p>
            <a:pPr algn="ctr"/>
            <a:r>
              <a:rPr lang="hu-HU" sz="5400" dirty="0" err="1">
                <a:solidFill>
                  <a:srgbClr val="FFFFFF"/>
                </a:solidFill>
                <a:latin typeface="+mj-lt"/>
                <a:ea typeface="Arial"/>
                <a:cs typeface="Arial"/>
                <a:sym typeface="Arial"/>
              </a:rPr>
              <a:t>years</a:t>
            </a:r>
            <a:endParaRPr lang="hu-HU" sz="28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8080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2136C6DA-96F9-8011-8822-7D5E58D901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6" name="Google Shape;106;p4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5568" y="0"/>
            <a:ext cx="409909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6" y="0"/>
            <a:ext cx="414062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 descr="http://www.fotoklikk.hu/sites/default/files/profile_main_image/L1050050.jpg"/>
          <p:cNvPicPr preferRelativeResize="0"/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0356" y="-18805"/>
            <a:ext cx="3943984" cy="68768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egyetemek…"/>
          <p:cNvSpPr txBox="1"/>
          <p:nvPr/>
        </p:nvSpPr>
        <p:spPr>
          <a:xfrm>
            <a:off x="207173" y="-18433"/>
            <a:ext cx="1870705" cy="118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800" dirty="0">
                <a:latin typeface="+mj-lt"/>
              </a:rPr>
              <a:t>Franz Josef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dirty="0"/>
          </a:p>
        </p:txBody>
      </p:sp>
      <p:sp>
        <p:nvSpPr>
          <p:cNvPr id="11" name="egyetemek…"/>
          <p:cNvSpPr txBox="1"/>
          <p:nvPr/>
        </p:nvSpPr>
        <p:spPr>
          <a:xfrm>
            <a:off x="4347802" y="-18805"/>
            <a:ext cx="3379130" cy="118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800" dirty="0">
                <a:solidFill>
                  <a:srgbClr val="FFFFFF"/>
                </a:solidFill>
                <a:latin typeface="+mj-lt"/>
              </a:rPr>
              <a:t>László Moholy-Nagy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dirty="0"/>
          </a:p>
        </p:txBody>
      </p:sp>
      <p:sp>
        <p:nvSpPr>
          <p:cNvPr id="12" name="egyetemek…"/>
          <p:cNvSpPr txBox="1"/>
          <p:nvPr/>
        </p:nvSpPr>
        <p:spPr>
          <a:xfrm>
            <a:off x="8216921" y="-18805"/>
            <a:ext cx="1787349" cy="118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800" dirty="0">
                <a:solidFill>
                  <a:srgbClr val="FFFFFF"/>
                </a:solidFill>
                <a:latin typeface="+mj-lt"/>
              </a:rPr>
              <a:t>Ernő Rubik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1140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Shape"/>
          <p:cNvSpPr/>
          <p:nvPr/>
        </p:nvSpPr>
        <p:spPr>
          <a:xfrm>
            <a:off x="1993167" y="1282044"/>
            <a:ext cx="4918972" cy="4912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66" h="20600" extrusionOk="0">
                <a:moveTo>
                  <a:pt x="16772" y="3044"/>
                </a:moveTo>
                <a:cubicBezTo>
                  <a:pt x="20633" y="7044"/>
                  <a:pt x="20628" y="13581"/>
                  <a:pt x="16772" y="17599"/>
                </a:cubicBezTo>
                <a:cubicBezTo>
                  <a:pt x="12934" y="21600"/>
                  <a:pt x="6732" y="21600"/>
                  <a:pt x="2894" y="17599"/>
                </a:cubicBezTo>
                <a:cubicBezTo>
                  <a:pt x="-962" y="13581"/>
                  <a:pt x="-967" y="7044"/>
                  <a:pt x="2894" y="3044"/>
                </a:cubicBezTo>
                <a:cubicBezTo>
                  <a:pt x="4853" y="1015"/>
                  <a:pt x="7343" y="0"/>
                  <a:pt x="9833" y="0"/>
                </a:cubicBezTo>
                <a:cubicBezTo>
                  <a:pt x="12323" y="0"/>
                  <a:pt x="14813" y="1015"/>
                  <a:pt x="16772" y="3044"/>
                </a:cubicBezTo>
                <a:close/>
              </a:path>
            </a:pathLst>
          </a:custGeom>
          <a:ln w="19050">
            <a:solidFill>
              <a:schemeClr val="tx1">
                <a:lumMod val="65000"/>
                <a:lumOff val="35000"/>
                <a:alpha val="40360"/>
              </a:schemeClr>
            </a:solidFill>
            <a:custDash>
              <a:ds d="200000" sp="200000"/>
            </a:custDash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25" name="Circle"/>
          <p:cNvSpPr/>
          <p:nvPr/>
        </p:nvSpPr>
        <p:spPr>
          <a:xfrm>
            <a:off x="4241769" y="2573245"/>
            <a:ext cx="2342795" cy="2342795"/>
          </a:xfrm>
          <a:prstGeom prst="ellipse">
            <a:avLst/>
          </a:prstGeom>
          <a:gradFill>
            <a:gsLst>
              <a:gs pos="0">
                <a:srgbClr val="FFC000">
                  <a:alpha val="39958"/>
                </a:srgbClr>
              </a:gs>
              <a:gs pos="100000">
                <a:srgbClr val="FFC000">
                  <a:alpha val="79916"/>
                </a:srgbClr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pPr>
            <a:endParaRPr sz="16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26" name="Circle"/>
          <p:cNvSpPr/>
          <p:nvPr/>
        </p:nvSpPr>
        <p:spPr>
          <a:xfrm>
            <a:off x="3281256" y="1596658"/>
            <a:ext cx="2342795" cy="2342795"/>
          </a:xfrm>
          <a:prstGeom prst="ellipse">
            <a:avLst/>
          </a:prstGeom>
          <a:gradFill>
            <a:gsLst>
              <a:gs pos="0">
                <a:srgbClr val="00FF9D">
                  <a:alpha val="39958"/>
                </a:srgbClr>
              </a:gs>
              <a:gs pos="100000">
                <a:srgbClr val="00FF9D">
                  <a:alpha val="79916"/>
                </a:srgbClr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pPr>
            <a:endParaRPr sz="16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27" name="Circle"/>
          <p:cNvSpPr/>
          <p:nvPr/>
        </p:nvSpPr>
        <p:spPr>
          <a:xfrm>
            <a:off x="2320742" y="2573245"/>
            <a:ext cx="2342795" cy="2342795"/>
          </a:xfrm>
          <a:prstGeom prst="ellipse">
            <a:avLst/>
          </a:prstGeom>
          <a:gradFill>
            <a:gsLst>
              <a:gs pos="0">
                <a:srgbClr val="00FFFF">
                  <a:alpha val="39958"/>
                </a:srgbClr>
              </a:gs>
              <a:gs pos="100000">
                <a:srgbClr val="00FFFF">
                  <a:alpha val="79916"/>
                </a:srgbClr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pPr>
            <a:endParaRPr sz="16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28" name="Circle"/>
          <p:cNvSpPr/>
          <p:nvPr/>
        </p:nvSpPr>
        <p:spPr>
          <a:xfrm>
            <a:off x="3281256" y="3549833"/>
            <a:ext cx="2342795" cy="2342795"/>
          </a:xfrm>
          <a:prstGeom prst="ellipse">
            <a:avLst/>
          </a:prstGeom>
          <a:gradFill>
            <a:gsLst>
              <a:gs pos="0">
                <a:srgbClr val="EB5CA5">
                  <a:alpha val="39958"/>
                </a:srgbClr>
              </a:gs>
              <a:gs pos="100000">
                <a:srgbClr val="EB5CA5">
                  <a:alpha val="79916"/>
                </a:srgbClr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pPr>
            <a:endParaRPr sz="16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29" name="akadémia"/>
          <p:cNvSpPr txBox="1"/>
          <p:nvPr/>
        </p:nvSpPr>
        <p:spPr>
          <a:xfrm>
            <a:off x="3834086" y="2115960"/>
            <a:ext cx="1021113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Academia</a:t>
            </a:r>
            <a:endParaRPr lang="hu-HU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30" name="kormányzat"/>
          <p:cNvSpPr txBox="1"/>
          <p:nvPr/>
        </p:nvSpPr>
        <p:spPr>
          <a:xfrm>
            <a:off x="2539195" y="3472774"/>
            <a:ext cx="1094852" cy="54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Innovation </a:t>
            </a:r>
            <a:br>
              <a:rPr lang="hu-H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hu-H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Centre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31" name="ipar"/>
          <p:cNvSpPr txBox="1"/>
          <p:nvPr/>
        </p:nvSpPr>
        <p:spPr>
          <a:xfrm>
            <a:off x="5551941" y="3595884"/>
            <a:ext cx="94416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TechPark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32" name="közösség"/>
          <p:cNvSpPr txBox="1"/>
          <p:nvPr/>
        </p:nvSpPr>
        <p:spPr>
          <a:xfrm>
            <a:off x="3856940" y="5034584"/>
            <a:ext cx="1112484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community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41" name="innovatív…"/>
          <p:cNvSpPr txBox="1"/>
          <p:nvPr/>
        </p:nvSpPr>
        <p:spPr>
          <a:xfrm>
            <a:off x="8864600" y="2763906"/>
            <a:ext cx="3045191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3200" tIns="203200" rIns="203200" bIns="203200" anchor="ctr">
            <a:spAutoFit/>
          </a:bodyPr>
          <a:lstStyle/>
          <a:p>
            <a:pPr algn="l">
              <a:defRPr sz="64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education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research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innovation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and business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development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within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one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single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ecosystem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42" name="Connection Line"/>
          <p:cNvSpPr/>
          <p:nvPr/>
        </p:nvSpPr>
        <p:spPr>
          <a:xfrm flipV="1">
            <a:off x="6948407" y="3749129"/>
            <a:ext cx="1916418" cy="5126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  <a:alpha val="40000"/>
              </a:schemeClr>
            </a:solidFill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>
                <a:solidFill>
                  <a:srgbClr val="FFFFFF"/>
                </a:solidFill>
              </a:defRPr>
            </a:pPr>
            <a:endParaRPr sz="16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43" name="Shape"/>
          <p:cNvSpPr/>
          <p:nvPr/>
        </p:nvSpPr>
        <p:spPr>
          <a:xfrm>
            <a:off x="-2466154" y="-1835740"/>
            <a:ext cx="10794864" cy="10792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66" h="20600" extrusionOk="0">
                <a:moveTo>
                  <a:pt x="16772" y="3044"/>
                </a:moveTo>
                <a:cubicBezTo>
                  <a:pt x="20633" y="7044"/>
                  <a:pt x="20628" y="13581"/>
                  <a:pt x="16772" y="17599"/>
                </a:cubicBezTo>
                <a:cubicBezTo>
                  <a:pt x="12934" y="21600"/>
                  <a:pt x="6732" y="21600"/>
                  <a:pt x="2894" y="17599"/>
                </a:cubicBezTo>
                <a:cubicBezTo>
                  <a:pt x="-962" y="13581"/>
                  <a:pt x="-967" y="7044"/>
                  <a:pt x="2894" y="3044"/>
                </a:cubicBezTo>
                <a:cubicBezTo>
                  <a:pt x="4853" y="1015"/>
                  <a:pt x="7343" y="0"/>
                  <a:pt x="9833" y="0"/>
                </a:cubicBezTo>
                <a:cubicBezTo>
                  <a:pt x="12323" y="0"/>
                  <a:pt x="14813" y="1015"/>
                  <a:pt x="16772" y="3044"/>
                </a:cubicBezTo>
                <a:close/>
              </a:path>
            </a:pathLst>
          </a:custGeom>
          <a:ln w="25400">
            <a:solidFill>
              <a:schemeClr val="tx1">
                <a:lumMod val="65000"/>
                <a:lumOff val="35000"/>
                <a:alpha val="1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47" name="Miért fontos a kreatívipar?"/>
          <p:cNvSpPr txBox="1"/>
          <p:nvPr/>
        </p:nvSpPr>
        <p:spPr>
          <a:xfrm>
            <a:off x="985164" y="417748"/>
            <a:ext cx="702412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6" name="egyetemek…"/>
          <p:cNvSpPr txBox="1"/>
          <p:nvPr/>
        </p:nvSpPr>
        <p:spPr>
          <a:xfrm>
            <a:off x="430311" y="1327264"/>
            <a:ext cx="2814677" cy="327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228600" indent="-228600">
              <a:lnSpc>
                <a:spcPct val="120000"/>
              </a:lnSpc>
              <a:buSzPct val="12300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" name="Miért fontos a kreatívipar?">
            <a:extLst>
              <a:ext uri="{FF2B5EF4-FFF2-40B4-BE49-F238E27FC236}">
                <a16:creationId xmlns:a16="http://schemas.microsoft.com/office/drawing/2014/main" id="{248FADEB-0D92-60FF-A155-48E36257206F}"/>
              </a:ext>
            </a:extLst>
          </p:cNvPr>
          <p:cNvSpPr txBox="1"/>
          <p:nvPr/>
        </p:nvSpPr>
        <p:spPr>
          <a:xfrm>
            <a:off x="217502" y="692652"/>
            <a:ext cx="7024120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j-lt"/>
              </a:rPr>
              <a:t>MOME </a:t>
            </a:r>
            <a:r>
              <a:rPr lang="hu-HU" sz="2400" dirty="0" err="1">
                <a:solidFill>
                  <a:schemeClr val="tx1"/>
                </a:solidFill>
                <a:latin typeface="+mj-lt"/>
              </a:rPr>
              <a:t>as</a:t>
            </a:r>
            <a:r>
              <a:rPr lang="hu-HU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j-lt"/>
              </a:rPr>
              <a:t>creative</a:t>
            </a:r>
            <a:r>
              <a:rPr lang="hu-HU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j-lt"/>
              </a:rPr>
              <a:t>ecosystem</a:t>
            </a:r>
            <a:endParaRPr lang="hu-HU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6104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Shape"/>
          <p:cNvSpPr/>
          <p:nvPr/>
        </p:nvSpPr>
        <p:spPr>
          <a:xfrm>
            <a:off x="1239967" y="-136005"/>
            <a:ext cx="7414316" cy="7414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66" h="20600" extrusionOk="0">
                <a:moveTo>
                  <a:pt x="16772" y="3044"/>
                </a:moveTo>
                <a:cubicBezTo>
                  <a:pt x="20633" y="7044"/>
                  <a:pt x="20628" y="13581"/>
                  <a:pt x="16772" y="17599"/>
                </a:cubicBezTo>
                <a:cubicBezTo>
                  <a:pt x="12934" y="21600"/>
                  <a:pt x="6732" y="21600"/>
                  <a:pt x="2894" y="17599"/>
                </a:cubicBezTo>
                <a:cubicBezTo>
                  <a:pt x="-962" y="13581"/>
                  <a:pt x="-967" y="7044"/>
                  <a:pt x="2894" y="3044"/>
                </a:cubicBezTo>
                <a:cubicBezTo>
                  <a:pt x="4853" y="1015"/>
                  <a:pt x="7343" y="0"/>
                  <a:pt x="9833" y="0"/>
                </a:cubicBezTo>
                <a:cubicBezTo>
                  <a:pt x="12323" y="0"/>
                  <a:pt x="14813" y="1015"/>
                  <a:pt x="16772" y="3044"/>
                </a:cubicBezTo>
                <a:close/>
              </a:path>
            </a:pathLst>
          </a:custGeom>
          <a:ln w="19050">
            <a:solidFill>
              <a:schemeClr val="tx1">
                <a:lumMod val="65000"/>
                <a:lumOff val="35000"/>
                <a:alpha val="40360"/>
              </a:schemeClr>
            </a:solidFill>
            <a:custDash>
              <a:ds d="200000" sp="200000"/>
            </a:custDash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BB54A2D5-1BC3-FD42-4635-9D32F9A05742}"/>
              </a:ext>
            </a:extLst>
          </p:cNvPr>
          <p:cNvGrpSpPr/>
          <p:nvPr/>
        </p:nvGrpSpPr>
        <p:grpSpPr>
          <a:xfrm>
            <a:off x="1587066" y="902966"/>
            <a:ext cx="6670770" cy="5193189"/>
            <a:chOff x="2320742" y="1596658"/>
            <a:chExt cx="4263822" cy="3319382"/>
          </a:xfrm>
        </p:grpSpPr>
        <p:sp>
          <p:nvSpPr>
            <p:cNvPr id="725" name="Circle"/>
            <p:cNvSpPr/>
            <p:nvPr/>
          </p:nvSpPr>
          <p:spPr>
            <a:xfrm>
              <a:off x="4241769" y="2573245"/>
              <a:ext cx="2342795" cy="2342795"/>
            </a:xfrm>
            <a:prstGeom prst="ellipse">
              <a:avLst/>
            </a:prstGeom>
            <a:gradFill>
              <a:gsLst>
                <a:gs pos="0">
                  <a:srgbClr val="FFC000">
                    <a:alpha val="39958"/>
                  </a:srgbClr>
                </a:gs>
                <a:gs pos="100000">
                  <a:srgbClr val="FFC000">
                    <a:alpha val="79916"/>
                  </a:srgbClr>
                </a:gs>
              </a:gsLst>
              <a:path path="circle">
                <a:fillToRect l="62278" t="119636" r="37721" b="-19636"/>
              </a:path>
            </a:gra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4200">
                  <a:solidFill>
                    <a:srgbClr val="191D1E"/>
                  </a:solidFill>
                  <a:latin typeface="Ambit SemiBold"/>
                  <a:ea typeface="Ambit SemiBold"/>
                  <a:cs typeface="Ambit SemiBold"/>
                  <a:sym typeface="Ambit SemiBold"/>
                </a:defRPr>
              </a:pPr>
              <a:endPara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sp>
          <p:nvSpPr>
            <p:cNvPr id="726" name="Circle"/>
            <p:cNvSpPr/>
            <p:nvPr/>
          </p:nvSpPr>
          <p:spPr>
            <a:xfrm>
              <a:off x="3281256" y="1596658"/>
              <a:ext cx="2342795" cy="2342795"/>
            </a:xfrm>
            <a:prstGeom prst="ellipse">
              <a:avLst/>
            </a:prstGeom>
            <a:gradFill>
              <a:gsLst>
                <a:gs pos="0">
                  <a:srgbClr val="00FF9D">
                    <a:alpha val="39958"/>
                  </a:srgbClr>
                </a:gs>
                <a:gs pos="100000">
                  <a:srgbClr val="00FF9D">
                    <a:alpha val="79916"/>
                  </a:srgbClr>
                </a:gs>
              </a:gsLst>
              <a:path path="circle">
                <a:fillToRect l="62278" t="119636" r="37721" b="-19636"/>
              </a:path>
            </a:gra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4200">
                  <a:solidFill>
                    <a:srgbClr val="191D1E"/>
                  </a:solidFill>
                  <a:latin typeface="Ambit SemiBold"/>
                  <a:ea typeface="Ambit SemiBold"/>
                  <a:cs typeface="Ambit SemiBold"/>
                  <a:sym typeface="Ambit SemiBold"/>
                </a:defRPr>
              </a:pPr>
              <a:endPara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sp>
          <p:nvSpPr>
            <p:cNvPr id="727" name="Circle"/>
            <p:cNvSpPr/>
            <p:nvPr/>
          </p:nvSpPr>
          <p:spPr>
            <a:xfrm>
              <a:off x="2320742" y="2573245"/>
              <a:ext cx="2342795" cy="2342795"/>
            </a:xfrm>
            <a:prstGeom prst="ellipse">
              <a:avLst/>
            </a:prstGeom>
            <a:gradFill>
              <a:gsLst>
                <a:gs pos="0">
                  <a:srgbClr val="00FFFF">
                    <a:alpha val="39958"/>
                  </a:srgbClr>
                </a:gs>
                <a:gs pos="100000">
                  <a:srgbClr val="00FFFF">
                    <a:alpha val="79916"/>
                  </a:srgbClr>
                </a:gs>
              </a:gsLst>
              <a:path path="circle">
                <a:fillToRect l="62278" t="119636" r="37721" b="-19636"/>
              </a:path>
            </a:gra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defTabSz="412750">
                <a:defRPr sz="4200">
                  <a:solidFill>
                    <a:srgbClr val="191D1E"/>
                  </a:solidFill>
                  <a:latin typeface="Ambit SemiBold"/>
                  <a:ea typeface="Ambit SemiBold"/>
                  <a:cs typeface="Ambit SemiBold"/>
                  <a:sym typeface="Ambit SemiBold"/>
                </a:defRPr>
              </a:pPr>
              <a:endPara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</p:grpSp>
      <p:sp>
        <p:nvSpPr>
          <p:cNvPr id="729" name="akadémia"/>
          <p:cNvSpPr txBox="1"/>
          <p:nvPr/>
        </p:nvSpPr>
        <p:spPr>
          <a:xfrm>
            <a:off x="5903094" y="762696"/>
            <a:ext cx="2120773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2000" dirty="0">
                <a:solidFill>
                  <a:srgbClr val="00B050"/>
                </a:solidFill>
                <a:latin typeface="+mj-lt"/>
              </a:rPr>
              <a:t>ENVIRONMENTAL</a:t>
            </a:r>
          </a:p>
        </p:txBody>
      </p:sp>
      <p:sp>
        <p:nvSpPr>
          <p:cNvPr id="730" name="kormányzat"/>
          <p:cNvSpPr txBox="1"/>
          <p:nvPr/>
        </p:nvSpPr>
        <p:spPr>
          <a:xfrm>
            <a:off x="268712" y="4150358"/>
            <a:ext cx="1250342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2000" dirty="0">
                <a:solidFill>
                  <a:schemeClr val="accent1"/>
                </a:solidFill>
                <a:latin typeface="+mj-lt"/>
              </a:rPr>
              <a:t>SOCIETAL</a:t>
            </a:r>
          </a:p>
        </p:txBody>
      </p:sp>
      <p:sp>
        <p:nvSpPr>
          <p:cNvPr id="731" name="ipar"/>
          <p:cNvSpPr txBox="1"/>
          <p:nvPr/>
        </p:nvSpPr>
        <p:spPr>
          <a:xfrm>
            <a:off x="6971710" y="3606546"/>
            <a:ext cx="1085232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production</a:t>
            </a:r>
          </a:p>
        </p:txBody>
      </p:sp>
      <p:sp>
        <p:nvSpPr>
          <p:cNvPr id="732" name="közösség"/>
          <p:cNvSpPr txBox="1"/>
          <p:nvPr/>
        </p:nvSpPr>
        <p:spPr>
          <a:xfrm>
            <a:off x="3856940" y="5034584"/>
            <a:ext cx="5136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lang="en-GB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47" name="Miért fontos a kreatívipar?"/>
          <p:cNvSpPr txBox="1"/>
          <p:nvPr/>
        </p:nvSpPr>
        <p:spPr>
          <a:xfrm>
            <a:off x="985164" y="386970"/>
            <a:ext cx="7024120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" name="Miért fontos a kreatívipar?">
            <a:extLst>
              <a:ext uri="{FF2B5EF4-FFF2-40B4-BE49-F238E27FC236}">
                <a16:creationId xmlns:a16="http://schemas.microsoft.com/office/drawing/2014/main" id="{248FADEB-0D92-60FF-A155-48E36257206F}"/>
              </a:ext>
            </a:extLst>
          </p:cNvPr>
          <p:cNvSpPr txBox="1"/>
          <p:nvPr/>
        </p:nvSpPr>
        <p:spPr>
          <a:xfrm>
            <a:off x="217502" y="692652"/>
            <a:ext cx="9182976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2400" dirty="0">
                <a:solidFill>
                  <a:schemeClr val="tx1"/>
                </a:solidFill>
                <a:latin typeface="+mj-lt"/>
              </a:rPr>
              <a:t>Global Challenges</a:t>
            </a:r>
          </a:p>
        </p:txBody>
      </p:sp>
      <p:sp>
        <p:nvSpPr>
          <p:cNvPr id="21" name="ipar">
            <a:extLst>
              <a:ext uri="{FF2B5EF4-FFF2-40B4-BE49-F238E27FC236}">
                <a16:creationId xmlns:a16="http://schemas.microsoft.com/office/drawing/2014/main" id="{685295D4-F152-96D4-AE26-1F7E202D2062}"/>
              </a:ext>
            </a:extLst>
          </p:cNvPr>
          <p:cNvSpPr txBox="1"/>
          <p:nvPr/>
        </p:nvSpPr>
        <p:spPr>
          <a:xfrm>
            <a:off x="6992154" y="4261160"/>
            <a:ext cx="1070806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geopolitics</a:t>
            </a:r>
          </a:p>
        </p:txBody>
      </p:sp>
      <p:sp>
        <p:nvSpPr>
          <p:cNvPr id="22" name="ipar">
            <a:extLst>
              <a:ext uri="{FF2B5EF4-FFF2-40B4-BE49-F238E27FC236}">
                <a16:creationId xmlns:a16="http://schemas.microsoft.com/office/drawing/2014/main" id="{F23CC0CD-F4B7-8845-BAC7-33570045034F}"/>
              </a:ext>
            </a:extLst>
          </p:cNvPr>
          <p:cNvSpPr txBox="1"/>
          <p:nvPr/>
        </p:nvSpPr>
        <p:spPr>
          <a:xfrm>
            <a:off x="6359726" y="6204995"/>
            <a:ext cx="1017906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2000" dirty="0">
                <a:solidFill>
                  <a:schemeClr val="accent2"/>
                </a:solidFill>
                <a:latin typeface="+mj-lt"/>
              </a:rPr>
              <a:t>ENERGY</a:t>
            </a:r>
          </a:p>
        </p:txBody>
      </p:sp>
      <p:sp>
        <p:nvSpPr>
          <p:cNvPr id="23" name="ipar">
            <a:extLst>
              <a:ext uri="{FF2B5EF4-FFF2-40B4-BE49-F238E27FC236}">
                <a16:creationId xmlns:a16="http://schemas.microsoft.com/office/drawing/2014/main" id="{21E4B7A9-4AEF-4B3B-311E-EF2416B76CC1}"/>
              </a:ext>
            </a:extLst>
          </p:cNvPr>
          <p:cNvSpPr txBox="1"/>
          <p:nvPr/>
        </p:nvSpPr>
        <p:spPr>
          <a:xfrm>
            <a:off x="4225653" y="4968343"/>
            <a:ext cx="1867499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households’ energy</a:t>
            </a:r>
          </a:p>
        </p:txBody>
      </p:sp>
      <p:sp>
        <p:nvSpPr>
          <p:cNvPr id="24" name="ipar">
            <a:extLst>
              <a:ext uri="{FF2B5EF4-FFF2-40B4-BE49-F238E27FC236}">
                <a16:creationId xmlns:a16="http://schemas.microsoft.com/office/drawing/2014/main" id="{9A3BEA8A-06AD-E1E7-A3FA-F8DD5B070A12}"/>
              </a:ext>
            </a:extLst>
          </p:cNvPr>
          <p:cNvSpPr txBox="1"/>
          <p:nvPr/>
        </p:nvSpPr>
        <p:spPr>
          <a:xfrm>
            <a:off x="5345598" y="3211185"/>
            <a:ext cx="937756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transport</a:t>
            </a:r>
          </a:p>
        </p:txBody>
      </p:sp>
      <p:sp>
        <p:nvSpPr>
          <p:cNvPr id="34" name="ipar">
            <a:extLst>
              <a:ext uri="{FF2B5EF4-FFF2-40B4-BE49-F238E27FC236}">
                <a16:creationId xmlns:a16="http://schemas.microsoft.com/office/drawing/2014/main" id="{0F96EA7C-E90C-C654-6B9C-E94F740089B5}"/>
              </a:ext>
            </a:extLst>
          </p:cNvPr>
          <p:cNvSpPr txBox="1"/>
          <p:nvPr/>
        </p:nvSpPr>
        <p:spPr>
          <a:xfrm>
            <a:off x="4167000" y="4581264"/>
            <a:ext cx="1643077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access to energy</a:t>
            </a:r>
          </a:p>
        </p:txBody>
      </p:sp>
      <p:sp>
        <p:nvSpPr>
          <p:cNvPr id="35" name="ipar">
            <a:extLst>
              <a:ext uri="{FF2B5EF4-FFF2-40B4-BE49-F238E27FC236}">
                <a16:creationId xmlns:a16="http://schemas.microsoft.com/office/drawing/2014/main" id="{5D09A8D3-F9DE-4EE4-8DB1-6ECED7C8DC46}"/>
              </a:ext>
            </a:extLst>
          </p:cNvPr>
          <p:cNvSpPr txBox="1"/>
          <p:nvPr/>
        </p:nvSpPr>
        <p:spPr>
          <a:xfrm>
            <a:off x="5169838" y="2896681"/>
            <a:ext cx="1667123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energy resources</a:t>
            </a:r>
          </a:p>
        </p:txBody>
      </p:sp>
      <p:sp>
        <p:nvSpPr>
          <p:cNvPr id="36" name="ipar">
            <a:extLst>
              <a:ext uri="{FF2B5EF4-FFF2-40B4-BE49-F238E27FC236}">
                <a16:creationId xmlns:a16="http://schemas.microsoft.com/office/drawing/2014/main" id="{E748AAA9-6921-2459-B201-5E77DF510C18}"/>
              </a:ext>
            </a:extLst>
          </p:cNvPr>
          <p:cNvSpPr txBox="1"/>
          <p:nvPr/>
        </p:nvSpPr>
        <p:spPr>
          <a:xfrm>
            <a:off x="6183396" y="5412614"/>
            <a:ext cx="1370567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diversification</a:t>
            </a:r>
          </a:p>
        </p:txBody>
      </p:sp>
      <p:sp>
        <p:nvSpPr>
          <p:cNvPr id="38" name="ipar">
            <a:extLst>
              <a:ext uri="{FF2B5EF4-FFF2-40B4-BE49-F238E27FC236}">
                <a16:creationId xmlns:a16="http://schemas.microsoft.com/office/drawing/2014/main" id="{40FD4301-9B39-3379-E611-E42CAD5F3AD6}"/>
              </a:ext>
            </a:extLst>
          </p:cNvPr>
          <p:cNvSpPr txBox="1"/>
          <p:nvPr/>
        </p:nvSpPr>
        <p:spPr>
          <a:xfrm>
            <a:off x="3519908" y="5304227"/>
            <a:ext cx="1075614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healthcare</a:t>
            </a:r>
          </a:p>
        </p:txBody>
      </p:sp>
      <p:sp>
        <p:nvSpPr>
          <p:cNvPr id="39" name="ipar">
            <a:extLst>
              <a:ext uri="{FF2B5EF4-FFF2-40B4-BE49-F238E27FC236}">
                <a16:creationId xmlns:a16="http://schemas.microsoft.com/office/drawing/2014/main" id="{7EF306AD-9CD2-E109-9D28-128EF9D5A3F2}"/>
              </a:ext>
            </a:extLst>
          </p:cNvPr>
          <p:cNvSpPr txBox="1"/>
          <p:nvPr/>
        </p:nvSpPr>
        <p:spPr>
          <a:xfrm>
            <a:off x="1873068" y="3856450"/>
            <a:ext cx="1098057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pandemics</a:t>
            </a:r>
          </a:p>
        </p:txBody>
      </p:sp>
      <p:sp>
        <p:nvSpPr>
          <p:cNvPr id="40" name="ipar">
            <a:extLst>
              <a:ext uri="{FF2B5EF4-FFF2-40B4-BE49-F238E27FC236}">
                <a16:creationId xmlns:a16="http://schemas.microsoft.com/office/drawing/2014/main" id="{97E904FA-44E7-A456-3027-27EF48E7CEBD}"/>
              </a:ext>
            </a:extLst>
          </p:cNvPr>
          <p:cNvSpPr txBox="1"/>
          <p:nvPr/>
        </p:nvSpPr>
        <p:spPr>
          <a:xfrm>
            <a:off x="3524254" y="3215131"/>
            <a:ext cx="96661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migration</a:t>
            </a:r>
          </a:p>
        </p:txBody>
      </p:sp>
      <p:sp>
        <p:nvSpPr>
          <p:cNvPr id="41" name="ipar">
            <a:extLst>
              <a:ext uri="{FF2B5EF4-FFF2-40B4-BE49-F238E27FC236}">
                <a16:creationId xmlns:a16="http://schemas.microsoft.com/office/drawing/2014/main" id="{0E1731E0-EE14-16EF-8F75-0AAF80CEC6CE}"/>
              </a:ext>
            </a:extLst>
          </p:cNvPr>
          <p:cNvSpPr txBox="1"/>
          <p:nvPr/>
        </p:nvSpPr>
        <p:spPr>
          <a:xfrm>
            <a:off x="2062800" y="4585258"/>
            <a:ext cx="1304844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aging society</a:t>
            </a:r>
          </a:p>
        </p:txBody>
      </p:sp>
      <p:sp>
        <p:nvSpPr>
          <p:cNvPr id="42" name="ipar">
            <a:extLst>
              <a:ext uri="{FF2B5EF4-FFF2-40B4-BE49-F238E27FC236}">
                <a16:creationId xmlns:a16="http://schemas.microsoft.com/office/drawing/2014/main" id="{DDBA278C-95A1-61A8-EB81-77C142CE55C5}"/>
              </a:ext>
            </a:extLst>
          </p:cNvPr>
          <p:cNvSpPr txBox="1"/>
          <p:nvPr/>
        </p:nvSpPr>
        <p:spPr>
          <a:xfrm>
            <a:off x="2566634" y="4956087"/>
            <a:ext cx="97142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inequality</a:t>
            </a:r>
          </a:p>
        </p:txBody>
      </p:sp>
      <p:sp>
        <p:nvSpPr>
          <p:cNvPr id="43" name="ipar">
            <a:extLst>
              <a:ext uri="{FF2B5EF4-FFF2-40B4-BE49-F238E27FC236}">
                <a16:creationId xmlns:a16="http://schemas.microsoft.com/office/drawing/2014/main" id="{A2F9B051-9120-EF01-4F83-7FD650990887}"/>
              </a:ext>
            </a:extLst>
          </p:cNvPr>
          <p:cNvSpPr txBox="1"/>
          <p:nvPr/>
        </p:nvSpPr>
        <p:spPr>
          <a:xfrm>
            <a:off x="3057210" y="3522005"/>
            <a:ext cx="1485983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overpopulation</a:t>
            </a:r>
          </a:p>
        </p:txBody>
      </p:sp>
      <p:sp>
        <p:nvSpPr>
          <p:cNvPr id="44" name="ipar">
            <a:extLst>
              <a:ext uri="{FF2B5EF4-FFF2-40B4-BE49-F238E27FC236}">
                <a16:creationId xmlns:a16="http://schemas.microsoft.com/office/drawing/2014/main" id="{99EF91D1-88C0-C781-69E5-C3853BB0748D}"/>
              </a:ext>
            </a:extLst>
          </p:cNvPr>
          <p:cNvSpPr txBox="1"/>
          <p:nvPr/>
        </p:nvSpPr>
        <p:spPr>
          <a:xfrm>
            <a:off x="2610491" y="4234539"/>
            <a:ext cx="791883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housing</a:t>
            </a:r>
          </a:p>
        </p:txBody>
      </p:sp>
      <p:sp>
        <p:nvSpPr>
          <p:cNvPr id="45" name="ipar">
            <a:extLst>
              <a:ext uri="{FF2B5EF4-FFF2-40B4-BE49-F238E27FC236}">
                <a16:creationId xmlns:a16="http://schemas.microsoft.com/office/drawing/2014/main" id="{A2EAFF20-CA95-A2D0-53D5-20657BFBFB6B}"/>
              </a:ext>
            </a:extLst>
          </p:cNvPr>
          <p:cNvSpPr txBox="1"/>
          <p:nvPr/>
        </p:nvSpPr>
        <p:spPr>
          <a:xfrm>
            <a:off x="3352912" y="2547044"/>
            <a:ext cx="1155765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air pollution</a:t>
            </a:r>
          </a:p>
        </p:txBody>
      </p:sp>
      <p:sp>
        <p:nvSpPr>
          <p:cNvPr id="46" name="ipar">
            <a:extLst>
              <a:ext uri="{FF2B5EF4-FFF2-40B4-BE49-F238E27FC236}">
                <a16:creationId xmlns:a16="http://schemas.microsoft.com/office/drawing/2014/main" id="{51DC43AD-871B-4096-AFC8-172D32C3A1FE}"/>
              </a:ext>
            </a:extLst>
          </p:cNvPr>
          <p:cNvSpPr txBox="1"/>
          <p:nvPr/>
        </p:nvSpPr>
        <p:spPr>
          <a:xfrm>
            <a:off x="2544492" y="2854672"/>
            <a:ext cx="245419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food and water insecurity</a:t>
            </a:r>
          </a:p>
        </p:txBody>
      </p:sp>
      <p:sp>
        <p:nvSpPr>
          <p:cNvPr id="47" name="ipar">
            <a:extLst>
              <a:ext uri="{FF2B5EF4-FFF2-40B4-BE49-F238E27FC236}">
                <a16:creationId xmlns:a16="http://schemas.microsoft.com/office/drawing/2014/main" id="{5A573995-405A-3D04-5264-3C7397D107D3}"/>
              </a:ext>
            </a:extLst>
          </p:cNvPr>
          <p:cNvSpPr txBox="1"/>
          <p:nvPr/>
        </p:nvSpPr>
        <p:spPr>
          <a:xfrm>
            <a:off x="2933220" y="5624933"/>
            <a:ext cx="83837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isolation</a:t>
            </a:r>
          </a:p>
        </p:txBody>
      </p:sp>
      <p:sp>
        <p:nvSpPr>
          <p:cNvPr id="48" name="ipar">
            <a:extLst>
              <a:ext uri="{FF2B5EF4-FFF2-40B4-BE49-F238E27FC236}">
                <a16:creationId xmlns:a16="http://schemas.microsoft.com/office/drawing/2014/main" id="{B1030BDB-CEFD-B573-069C-6D1FBD799DCD}"/>
              </a:ext>
            </a:extLst>
          </p:cNvPr>
          <p:cNvSpPr txBox="1"/>
          <p:nvPr/>
        </p:nvSpPr>
        <p:spPr>
          <a:xfrm>
            <a:off x="1911164" y="3223119"/>
            <a:ext cx="1005082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education</a:t>
            </a:r>
          </a:p>
        </p:txBody>
      </p:sp>
      <p:sp>
        <p:nvSpPr>
          <p:cNvPr id="49" name="ipar">
            <a:extLst>
              <a:ext uri="{FF2B5EF4-FFF2-40B4-BE49-F238E27FC236}">
                <a16:creationId xmlns:a16="http://schemas.microsoft.com/office/drawing/2014/main" id="{FDA8AB3C-3606-CB7D-5B7D-BB0CEA84BE5E}"/>
              </a:ext>
            </a:extLst>
          </p:cNvPr>
          <p:cNvSpPr txBox="1"/>
          <p:nvPr/>
        </p:nvSpPr>
        <p:spPr>
          <a:xfrm>
            <a:off x="2158171" y="5304227"/>
            <a:ext cx="63959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safety</a:t>
            </a:r>
          </a:p>
        </p:txBody>
      </p:sp>
      <p:sp>
        <p:nvSpPr>
          <p:cNvPr id="50" name="ipar">
            <a:extLst>
              <a:ext uri="{FF2B5EF4-FFF2-40B4-BE49-F238E27FC236}">
                <a16:creationId xmlns:a16="http://schemas.microsoft.com/office/drawing/2014/main" id="{FD70498D-7100-04B6-88F7-4C23B533BFB0}"/>
              </a:ext>
            </a:extLst>
          </p:cNvPr>
          <p:cNvSpPr txBox="1"/>
          <p:nvPr/>
        </p:nvSpPr>
        <p:spPr>
          <a:xfrm>
            <a:off x="3327134" y="3852841"/>
            <a:ext cx="1240724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urbanisation</a:t>
            </a:r>
          </a:p>
        </p:txBody>
      </p:sp>
      <p:sp>
        <p:nvSpPr>
          <p:cNvPr id="51" name="ipar">
            <a:extLst>
              <a:ext uri="{FF2B5EF4-FFF2-40B4-BE49-F238E27FC236}">
                <a16:creationId xmlns:a16="http://schemas.microsoft.com/office/drawing/2014/main" id="{C33CCBF9-DB05-CFE7-57F9-D8D2763ED5F0}"/>
              </a:ext>
            </a:extLst>
          </p:cNvPr>
          <p:cNvSpPr txBox="1"/>
          <p:nvPr/>
        </p:nvSpPr>
        <p:spPr>
          <a:xfrm>
            <a:off x="4167000" y="958739"/>
            <a:ext cx="1513236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climate change</a:t>
            </a:r>
          </a:p>
        </p:txBody>
      </p:sp>
      <p:sp>
        <p:nvSpPr>
          <p:cNvPr id="52" name="ipar">
            <a:extLst>
              <a:ext uri="{FF2B5EF4-FFF2-40B4-BE49-F238E27FC236}">
                <a16:creationId xmlns:a16="http://schemas.microsoft.com/office/drawing/2014/main" id="{0767513C-CD34-7928-8358-F0BBCEDB31D5}"/>
              </a:ext>
            </a:extLst>
          </p:cNvPr>
          <p:cNvSpPr txBox="1"/>
          <p:nvPr/>
        </p:nvSpPr>
        <p:spPr>
          <a:xfrm>
            <a:off x="4075545" y="1689750"/>
            <a:ext cx="1532472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plastic pollution</a:t>
            </a:r>
          </a:p>
        </p:txBody>
      </p:sp>
      <p:sp>
        <p:nvSpPr>
          <p:cNvPr id="53" name="ipar">
            <a:extLst>
              <a:ext uri="{FF2B5EF4-FFF2-40B4-BE49-F238E27FC236}">
                <a16:creationId xmlns:a16="http://schemas.microsoft.com/office/drawing/2014/main" id="{3A38F1DB-8CB2-F990-B2DF-C4D8F2EBF018}"/>
              </a:ext>
            </a:extLst>
          </p:cNvPr>
          <p:cNvSpPr txBox="1"/>
          <p:nvPr/>
        </p:nvSpPr>
        <p:spPr>
          <a:xfrm>
            <a:off x="3207901" y="2236077"/>
            <a:ext cx="1106073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food waste</a:t>
            </a:r>
          </a:p>
        </p:txBody>
      </p:sp>
      <p:sp>
        <p:nvSpPr>
          <p:cNvPr id="54" name="ipar">
            <a:extLst>
              <a:ext uri="{FF2B5EF4-FFF2-40B4-BE49-F238E27FC236}">
                <a16:creationId xmlns:a16="http://schemas.microsoft.com/office/drawing/2014/main" id="{90D35C5F-9776-8151-F06C-4CC46C573B34}"/>
              </a:ext>
            </a:extLst>
          </p:cNvPr>
          <p:cNvSpPr txBox="1"/>
          <p:nvPr/>
        </p:nvSpPr>
        <p:spPr>
          <a:xfrm>
            <a:off x="3856940" y="1414973"/>
            <a:ext cx="1529266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biodiversity loss</a:t>
            </a:r>
          </a:p>
        </p:txBody>
      </p:sp>
      <p:sp>
        <p:nvSpPr>
          <p:cNvPr id="55" name="ipar">
            <a:extLst>
              <a:ext uri="{FF2B5EF4-FFF2-40B4-BE49-F238E27FC236}">
                <a16:creationId xmlns:a16="http://schemas.microsoft.com/office/drawing/2014/main" id="{EE9C5E39-B777-ABC3-ACD3-C7BE7DDE1582}"/>
              </a:ext>
            </a:extLst>
          </p:cNvPr>
          <p:cNvSpPr txBox="1"/>
          <p:nvPr/>
        </p:nvSpPr>
        <p:spPr>
          <a:xfrm>
            <a:off x="5293399" y="2546812"/>
            <a:ext cx="1325683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deforestation</a:t>
            </a:r>
          </a:p>
        </p:txBody>
      </p:sp>
      <p:sp>
        <p:nvSpPr>
          <p:cNvPr id="56" name="ipar">
            <a:extLst>
              <a:ext uri="{FF2B5EF4-FFF2-40B4-BE49-F238E27FC236}">
                <a16:creationId xmlns:a16="http://schemas.microsoft.com/office/drawing/2014/main" id="{A1937804-41C8-BE6A-2D10-21F175C371DC}"/>
              </a:ext>
            </a:extLst>
          </p:cNvPr>
          <p:cNvSpPr txBox="1"/>
          <p:nvPr/>
        </p:nvSpPr>
        <p:spPr>
          <a:xfrm>
            <a:off x="5412614" y="1966984"/>
            <a:ext cx="1082027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agriculture</a:t>
            </a:r>
          </a:p>
        </p:txBody>
      </p:sp>
      <p:sp>
        <p:nvSpPr>
          <p:cNvPr id="57" name="ipar">
            <a:extLst>
              <a:ext uri="{FF2B5EF4-FFF2-40B4-BE49-F238E27FC236}">
                <a16:creationId xmlns:a16="http://schemas.microsoft.com/office/drawing/2014/main" id="{40329F86-EF48-3456-1B27-E5CA559630FC}"/>
              </a:ext>
            </a:extLst>
          </p:cNvPr>
          <p:cNvSpPr txBox="1"/>
          <p:nvPr/>
        </p:nvSpPr>
        <p:spPr>
          <a:xfrm>
            <a:off x="4456497" y="2238952"/>
            <a:ext cx="124232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textile waste</a:t>
            </a:r>
          </a:p>
        </p:txBody>
      </p:sp>
      <p:sp>
        <p:nvSpPr>
          <p:cNvPr id="58" name="ipar">
            <a:extLst>
              <a:ext uri="{FF2B5EF4-FFF2-40B4-BE49-F238E27FC236}">
                <a16:creationId xmlns:a16="http://schemas.microsoft.com/office/drawing/2014/main" id="{5D1B0C24-C74D-C354-EFAD-7D50AA92F1C3}"/>
              </a:ext>
            </a:extLst>
          </p:cNvPr>
          <p:cNvSpPr txBox="1"/>
          <p:nvPr/>
        </p:nvSpPr>
        <p:spPr>
          <a:xfrm>
            <a:off x="4529230" y="1188771"/>
            <a:ext cx="158056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soil degradation</a:t>
            </a:r>
          </a:p>
        </p:txBody>
      </p:sp>
      <p:sp>
        <p:nvSpPr>
          <p:cNvPr id="59" name="ipar">
            <a:extLst>
              <a:ext uri="{FF2B5EF4-FFF2-40B4-BE49-F238E27FC236}">
                <a16:creationId xmlns:a16="http://schemas.microsoft.com/office/drawing/2014/main" id="{C313B7B0-3B68-3611-4445-BD1274E010EB}"/>
              </a:ext>
            </a:extLst>
          </p:cNvPr>
          <p:cNvSpPr txBox="1"/>
          <p:nvPr/>
        </p:nvSpPr>
        <p:spPr>
          <a:xfrm>
            <a:off x="3168566" y="1959759"/>
            <a:ext cx="1524456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 sz="4200">
                <a:solidFill>
                  <a:srgbClr val="191D1E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global warming</a:t>
            </a:r>
          </a:p>
        </p:txBody>
      </p:sp>
    </p:spTree>
    <p:extLst>
      <p:ext uri="{BB962C8B-B14F-4D97-AF65-F5344CB8AC3E}">
        <p14:creationId xmlns:p14="http://schemas.microsoft.com/office/powerpoint/2010/main" val="2034761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85506" y="1167347"/>
            <a:ext cx="11841452" cy="396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D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evelopment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of the creative competence of children 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in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the 300 most impoverished villages of Hungary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</a:endParaRPr>
          </a:p>
        </p:txBody>
      </p:sp>
      <p:pic>
        <p:nvPicPr>
          <p:cNvPr id="11266" name="Picture 2" descr="https://api.mome.hu/uploads/MMSZ_x_MOME_phase_2_photo_2_b322eed4c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624" y="4010302"/>
            <a:ext cx="3475324" cy="231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659" y="1959473"/>
            <a:ext cx="3475324" cy="2269865"/>
          </a:xfrm>
          <a:prstGeom prst="rect">
            <a:avLst/>
          </a:prstGeom>
        </p:spPr>
      </p:pic>
      <p:sp>
        <p:nvSpPr>
          <p:cNvPr id="6" name="Miért fontos a kreatívipar?">
            <a:extLst>
              <a:ext uri="{FF2B5EF4-FFF2-40B4-BE49-F238E27FC236}">
                <a16:creationId xmlns:a16="http://schemas.microsoft.com/office/drawing/2014/main" id="{A7234AB8-8FE9-D9FE-C675-F52FBC395714}"/>
              </a:ext>
            </a:extLst>
          </p:cNvPr>
          <p:cNvSpPr txBox="1"/>
          <p:nvPr/>
        </p:nvSpPr>
        <p:spPr>
          <a:xfrm>
            <a:off x="85505" y="692652"/>
            <a:ext cx="1205178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n-lt"/>
              </a:rPr>
              <a:t>MOME x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Hungarian Charity Service of the Order of Malta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: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Social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Design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Field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Lab</a:t>
            </a:r>
            <a:endParaRPr lang="hu-H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Kép 6" descr="A képen személy, ég, kültéri látható&#10;&#10;Automatikusan generált leírás">
            <a:extLst>
              <a:ext uri="{FF2B5EF4-FFF2-40B4-BE49-F238E27FC236}">
                <a16:creationId xmlns:a16="http://schemas.microsoft.com/office/drawing/2014/main" id="{A4D28F22-5B76-7807-8049-036BE2CB68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983" y="1959473"/>
            <a:ext cx="6551568" cy="436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89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198783" y="1181523"/>
            <a:ext cx="11799454" cy="3719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00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Hackathons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for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building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trust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00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00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Summer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university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for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elaboration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00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Series of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short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workshops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for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00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reverse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verification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00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00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Design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package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for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remore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presence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00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i="1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</a:endParaRPr>
          </a:p>
        </p:txBody>
      </p:sp>
      <p:sp>
        <p:nvSpPr>
          <p:cNvPr id="6" name="Miért fontos a kreatívipar?">
            <a:extLst>
              <a:ext uri="{FF2B5EF4-FFF2-40B4-BE49-F238E27FC236}">
                <a16:creationId xmlns:a16="http://schemas.microsoft.com/office/drawing/2014/main" id="{A7234AB8-8FE9-D9FE-C675-F52FBC395714}"/>
              </a:ext>
            </a:extLst>
          </p:cNvPr>
          <p:cNvSpPr txBox="1"/>
          <p:nvPr/>
        </p:nvSpPr>
        <p:spPr>
          <a:xfrm>
            <a:off x="198783" y="655996"/>
            <a:ext cx="11550875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n-lt"/>
              </a:rPr>
              <a:t>MOME x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Hungarian Charity Service of the Order of Malta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: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Social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Design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Field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Lab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Zalakomár</a:t>
            </a:r>
          </a:p>
          <a:p>
            <a:endParaRPr lang="hu-H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Kép 3" descr="A képen szöveg, személy, fedett pályás, computer látható&#10;&#10;Automatikusan generált leírás">
            <a:extLst>
              <a:ext uri="{FF2B5EF4-FFF2-40B4-BE49-F238E27FC236}">
                <a16:creationId xmlns:a16="http://schemas.microsoft.com/office/drawing/2014/main" id="{681218F1-0C9D-FB7F-4338-AF0FE757E6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7344" y="1418987"/>
            <a:ext cx="2910595" cy="436589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44E240E-7DB0-5BB0-254C-48FB147AA3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662" y="1418987"/>
            <a:ext cx="4716542" cy="258994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4EA1C20F-40AE-885C-75C3-08F83130F5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059" y="4006891"/>
            <a:ext cx="5119538" cy="259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30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248525" y="1214281"/>
            <a:ext cx="11694950" cy="261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Unique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d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esign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methodology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and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interdisciplinary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design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workshop for disadvantaged young girls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(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age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10-18)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helping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their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social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mobility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and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self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awarness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participatory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design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mutual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learning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creative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skill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development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</p:txBody>
      </p:sp>
      <p:sp>
        <p:nvSpPr>
          <p:cNvPr id="6" name="Miért fontos a kreatívipar?">
            <a:extLst>
              <a:ext uri="{FF2B5EF4-FFF2-40B4-BE49-F238E27FC236}">
                <a16:creationId xmlns:a16="http://schemas.microsoft.com/office/drawing/2014/main" id="{A7234AB8-8FE9-D9FE-C675-F52FBC395714}"/>
              </a:ext>
            </a:extLst>
          </p:cNvPr>
          <p:cNvSpPr txBox="1"/>
          <p:nvPr/>
        </p:nvSpPr>
        <p:spPr>
          <a:xfrm>
            <a:off x="217501" y="692652"/>
            <a:ext cx="895776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n-lt"/>
              </a:rPr>
              <a:t>FRUSKA project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C7F75A-87CD-319B-F165-F0AA2D67B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0938" y="2279959"/>
            <a:ext cx="5794124" cy="386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289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217501" y="1216199"/>
            <a:ext cx="7355743" cy="564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Co-</a:t>
            </a:r>
            <a:r>
              <a:rPr lang="hu-HU" sz="1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Ability</a:t>
            </a:r>
            <a:endParaRPr lang="hu-HU" sz="1900" b="1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3D printed </a:t>
            </a:r>
            <a:r>
              <a:rPr lang="hu-H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protesis</a:t>
            </a:r>
            <a:r>
              <a:rPr lang="hu-H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as</a:t>
            </a:r>
            <a:r>
              <a:rPr lang="hu-H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an R&amp;D project </a:t>
            </a:r>
            <a:r>
              <a:rPr lang="hu-H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to</a:t>
            </a:r>
            <a:r>
              <a:rPr lang="hu-H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combine</a:t>
            </a:r>
            <a:r>
              <a:rPr lang="hu-H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disability, technology and design </a:t>
            </a:r>
            <a:r>
              <a:rPr lang="hu-H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using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 co-design </a:t>
            </a:r>
            <a:r>
              <a:rPr lang="hu-H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methodology</a:t>
            </a:r>
            <a:r>
              <a:rPr lang="hu-H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framework</a:t>
            </a:r>
            <a:r>
              <a:rPr lang="hu-H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.</a:t>
            </a:r>
            <a:endParaRPr lang="en-US" sz="19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19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The prosthesis that does not follow the anatomical shape of the </a:t>
            </a:r>
            <a:r>
              <a:rPr lang="hu-H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body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, but are used as useful tools in the process and presents the role of the designer not as an external expert, but as a research participant.</a:t>
            </a:r>
            <a:endParaRPr lang="hu-HU" sz="19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19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”</a:t>
            </a:r>
            <a:r>
              <a:rPr lang="hu-HU" sz="1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Handle</a:t>
            </a:r>
            <a:r>
              <a:rPr lang="hu-HU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1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it</a:t>
            </a:r>
            <a:r>
              <a:rPr lang="hu-HU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!” Inclusive Tools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19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Most products for people with disabilities are aimed at providing basic needs, but this leads to a limited life. In most cases there are no products for recreation and entertainment, which is the basis of inclusiveness.</a:t>
            </a:r>
            <a:endParaRPr lang="hu-HU" sz="19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19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The product is a device that enables people with limb deficiencies to play table football.</a:t>
            </a:r>
            <a:endParaRPr lang="hu-HU" sz="19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</p:txBody>
      </p:sp>
      <p:sp>
        <p:nvSpPr>
          <p:cNvPr id="6" name="Miért fontos a kreatívipar?">
            <a:extLst>
              <a:ext uri="{FF2B5EF4-FFF2-40B4-BE49-F238E27FC236}">
                <a16:creationId xmlns:a16="http://schemas.microsoft.com/office/drawing/2014/main" id="{A7234AB8-8FE9-D9FE-C675-F52FBC395714}"/>
              </a:ext>
            </a:extLst>
          </p:cNvPr>
          <p:cNvSpPr txBox="1"/>
          <p:nvPr/>
        </p:nvSpPr>
        <p:spPr>
          <a:xfrm>
            <a:off x="217501" y="692652"/>
            <a:ext cx="11299829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n-lt"/>
              </a:rPr>
              <a:t>Co-Design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with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People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with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Disabilities</a:t>
            </a:r>
            <a:endParaRPr lang="hu-H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ABB22E1-6B8A-0660-E78A-B88BAD3B12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1829" y="-11151"/>
            <a:ext cx="4110171" cy="383407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78E186C-CFA5-A005-C48B-85548C9A2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1829" y="4127617"/>
            <a:ext cx="4110171" cy="275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986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410817" y="1387328"/>
            <a:ext cx="7238921" cy="4522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”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Our Time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”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card game brings grandparents and grandchildren closer, by facilitating communication and interaction and to initiate a dialogue between the age groups. 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This is achieved through questions and exercises related to the lives of both generations.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The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student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project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was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incubated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by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MOME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Proof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of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Concept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Incubation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Program in 2022.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  <a:hlinkClick r:id="rId3"/>
              </a:rPr>
              <a:t>Our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  <a:hlinkClick r:id="rId3"/>
              </a:rPr>
              <a:t> Time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marL="342900" indent="-342900" algn="l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</p:txBody>
      </p:sp>
      <p:sp>
        <p:nvSpPr>
          <p:cNvPr id="5" name="Miért fontos a kreatívipar?">
            <a:extLst>
              <a:ext uri="{FF2B5EF4-FFF2-40B4-BE49-F238E27FC236}">
                <a16:creationId xmlns:a16="http://schemas.microsoft.com/office/drawing/2014/main" id="{83F956CC-1556-AFEE-2FC5-526A9F75493E}"/>
              </a:ext>
            </a:extLst>
          </p:cNvPr>
          <p:cNvSpPr txBox="1"/>
          <p:nvPr/>
        </p:nvSpPr>
        <p:spPr>
          <a:xfrm>
            <a:off x="297595" y="871761"/>
            <a:ext cx="895776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n-lt"/>
              </a:rPr>
              <a:t>”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Our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Time”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Card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Game</a:t>
            </a:r>
          </a:p>
        </p:txBody>
      </p:sp>
      <p:pic>
        <p:nvPicPr>
          <p:cNvPr id="2" name="Picture 2" descr="Nem érhető el leírás a fényképhez.">
            <a:extLst>
              <a:ext uri="{FF2B5EF4-FFF2-40B4-BE49-F238E27FC236}">
                <a16:creationId xmlns:a16="http://schemas.microsoft.com/office/drawing/2014/main" id="{ED7AD9FD-13C2-B90E-80DA-68A644AA1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1576" y="1387328"/>
            <a:ext cx="4410424" cy="316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m érhető el leírás a fényképhez.">
            <a:extLst>
              <a:ext uri="{FF2B5EF4-FFF2-40B4-BE49-F238E27FC236}">
                <a16:creationId xmlns:a16="http://schemas.microsoft.com/office/drawing/2014/main" id="{C700D3CA-F5C1-0794-142F-73537F2AE6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1576" y="4461640"/>
            <a:ext cx="4410424" cy="239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787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297595" y="1527583"/>
            <a:ext cx="5940009" cy="4458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”</a:t>
            </a:r>
            <a:r>
              <a:rPr lang="hu-H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Empatic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”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is an educational game to strengthen empathy of young children by inviting them to tell a story together and focuses the narrative on the emotions of the characters. 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Players aim to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empathise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with the character's emotions and proceed accordingly through a story-map reminiscent of dominoes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.</a:t>
            </a:r>
          </a:p>
          <a:p>
            <a:pPr marL="342900" indent="-342900" algn="l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  <a:hlinkClick r:id="rId3"/>
              </a:rPr>
              <a:t>Varga Boglárka</a:t>
            </a: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marL="342900" indent="-342900" algn="l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marL="342900" indent="-342900" algn="l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</p:txBody>
      </p:sp>
      <p:sp>
        <p:nvSpPr>
          <p:cNvPr id="5" name="Miért fontos a kreatívipar?">
            <a:extLst>
              <a:ext uri="{FF2B5EF4-FFF2-40B4-BE49-F238E27FC236}">
                <a16:creationId xmlns:a16="http://schemas.microsoft.com/office/drawing/2014/main" id="{83F956CC-1556-AFEE-2FC5-526A9F75493E}"/>
              </a:ext>
            </a:extLst>
          </p:cNvPr>
          <p:cNvSpPr txBox="1"/>
          <p:nvPr/>
        </p:nvSpPr>
        <p:spPr>
          <a:xfrm>
            <a:off x="297595" y="871761"/>
            <a:ext cx="895776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n-lt"/>
              </a:rPr>
              <a:t>Diploma: ”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Empatic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”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Card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Game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C952DFF-2B94-E36F-84E4-C3731C4E3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3829" y="3575761"/>
            <a:ext cx="4928171" cy="328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6360616-8A98-A8ED-F531-1DEFBA219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0603" y="1082075"/>
            <a:ext cx="3731397" cy="248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641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05B1720-FC0F-8C87-6569-4FDAE8ED8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2322" y="776822"/>
            <a:ext cx="4268464" cy="486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297595" y="1527583"/>
            <a:ext cx="7422685" cy="3701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sym typeface="Ambit Regular"/>
              </a:rPr>
              <a:t>Regional development with design means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sym typeface="Ambit Regular"/>
              </a:rPr>
              <a:t>Free access to basic services is a human right in urban and rural areas. </a:t>
            </a: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sym typeface="Ambit Regular"/>
              </a:rPr>
              <a:t>Access can be facilitated for people living in small rural villages by the infrastructure of railway wings. </a:t>
            </a: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sym typeface="Ambit Regular"/>
              </a:rPr>
              <a:t>These currently underused lines could, with minor modifications, be able to accommodate missing services (e.g. doctor, post office,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grocery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sym typeface="Ambit Regular"/>
              </a:rPr>
              <a:t> store).</a:t>
            </a: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marL="342900" indent="-342900" algn="l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  <a:hlinkClick r:id="rId3"/>
              </a:rPr>
              <a:t>Laki Ábel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marL="342900" indent="-342900" algn="l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20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</p:txBody>
      </p:sp>
      <p:sp>
        <p:nvSpPr>
          <p:cNvPr id="5" name="Miért fontos a kreatívipar?">
            <a:extLst>
              <a:ext uri="{FF2B5EF4-FFF2-40B4-BE49-F238E27FC236}">
                <a16:creationId xmlns:a16="http://schemas.microsoft.com/office/drawing/2014/main" id="{83F956CC-1556-AFEE-2FC5-526A9F75493E}"/>
              </a:ext>
            </a:extLst>
          </p:cNvPr>
          <p:cNvSpPr txBox="1"/>
          <p:nvPr/>
        </p:nvSpPr>
        <p:spPr>
          <a:xfrm>
            <a:off x="297595" y="871761"/>
            <a:ext cx="895776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n-lt"/>
              </a:rPr>
              <a:t>Diploma: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Revitalisation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of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the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remote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railway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line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nr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. 78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C2D399F-15B9-230D-8409-8685292AAE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5989" y="4305038"/>
            <a:ext cx="4232201" cy="246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38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297595" y="1451287"/>
            <a:ext cx="5756948" cy="4111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342900" indent="-342900" algn="l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Speculative design methodology to design a social/economic  solution In a perfectly deserted ecosystem by 2050 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Bees are extinct by 2050 as result of climate change, new ant species to produce honey (</a:t>
            </a:r>
            <a:r>
              <a:rPr lang="en-US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Myrmecocystus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) 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The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concept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designs a whole ecosystem and business model for a ant farm 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„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bringing back the nostalgic taste of honey to the breakfast table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”.</a:t>
            </a: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The farm, the system and the products are designed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Botond Levente Kiss.</a:t>
            </a:r>
          </a:p>
        </p:txBody>
      </p:sp>
      <p:sp>
        <p:nvSpPr>
          <p:cNvPr id="5" name="Miért fontos a kreatívipar?">
            <a:extLst>
              <a:ext uri="{FF2B5EF4-FFF2-40B4-BE49-F238E27FC236}">
                <a16:creationId xmlns:a16="http://schemas.microsoft.com/office/drawing/2014/main" id="{83F956CC-1556-AFEE-2FC5-526A9F75493E}"/>
              </a:ext>
            </a:extLst>
          </p:cNvPr>
          <p:cNvSpPr txBox="1"/>
          <p:nvPr/>
        </p:nvSpPr>
        <p:spPr>
          <a:xfrm>
            <a:off x="297595" y="871761"/>
            <a:ext cx="895776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 err="1">
                <a:solidFill>
                  <a:schemeClr val="tx1"/>
                </a:solidFill>
                <a:latin typeface="+mn-lt"/>
              </a:rPr>
              <a:t>Honey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Ant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Farm in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the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Great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Plain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in 2050</a:t>
            </a:r>
          </a:p>
        </p:txBody>
      </p:sp>
      <p:pic>
        <p:nvPicPr>
          <p:cNvPr id="4098" name="Picture 2" descr="Hangyamézfarm 2050-ben a magyarországi Átány település határában">
            <a:extLst>
              <a:ext uri="{FF2B5EF4-FFF2-40B4-BE49-F238E27FC236}">
                <a16:creationId xmlns:a16="http://schemas.microsoft.com/office/drawing/2014/main" id="{12DE7AC1-9D40-F56D-603A-666016378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5052" y="4051658"/>
            <a:ext cx="5756948" cy="25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ézhangyák az átányi kaptárban 2050-ban">
            <a:extLst>
              <a:ext uri="{FF2B5EF4-FFF2-40B4-BE49-F238E27FC236}">
                <a16:creationId xmlns:a16="http://schemas.microsoft.com/office/drawing/2014/main" id="{CFF24419-CBA6-43B1-B844-65AAA3330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5052" y="1451287"/>
            <a:ext cx="5756948" cy="260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46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297595" y="1616163"/>
            <a:ext cx="6556460" cy="4093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342900" indent="-342900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16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The diploma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work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focuses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on the re-imagining of the former Domus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furniture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store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as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an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education, knowledge and sports </a:t>
            </a:r>
            <a:r>
              <a:rPr lang="en-US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centre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. </a:t>
            </a: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The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aim was to infuse the building, originally a closed box, a furniture store, with transparent community functions, while maintaining the original character of the building. </a:t>
            </a: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A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community living room, a safe interior world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was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planned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 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where individuals and communities can relax, work, play sports, create, learn, grow and build new communities. </a:t>
            </a: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 marL="342900" indent="-342900">
              <a:lnSpc>
                <a:spcPct val="120000"/>
              </a:lnSpc>
              <a:buSzPct val="123000"/>
              <a:buFont typeface="Arial" panose="020B0604020202020204" pitchFamily="34" charset="0"/>
              <a:buChar char="•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  <a:p>
            <a:pPr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  <a:hlinkClick r:id="rId2"/>
              </a:rPr>
              <a:t>Bitter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  <a:hlinkClick r:id="rId2"/>
              </a:rPr>
              <a:t> Fruzsina</a:t>
            </a: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  <a:sym typeface="Ambit Regular"/>
            </a:endParaRPr>
          </a:p>
        </p:txBody>
      </p:sp>
      <p:sp>
        <p:nvSpPr>
          <p:cNvPr id="5" name="Miért fontos a kreatívipar?">
            <a:extLst>
              <a:ext uri="{FF2B5EF4-FFF2-40B4-BE49-F238E27FC236}">
                <a16:creationId xmlns:a16="http://schemas.microsoft.com/office/drawing/2014/main" id="{83F956CC-1556-AFEE-2FC5-526A9F75493E}"/>
              </a:ext>
            </a:extLst>
          </p:cNvPr>
          <p:cNvSpPr txBox="1"/>
          <p:nvPr/>
        </p:nvSpPr>
        <p:spPr>
          <a:xfrm>
            <a:off x="297595" y="871761"/>
            <a:ext cx="10788327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>
                <a:solidFill>
                  <a:schemeClr val="tx1"/>
                </a:solidFill>
                <a:latin typeface="+mn-lt"/>
              </a:rPr>
              <a:t>Diploma: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Abandoned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furniture store as cultural and scientific incubator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7E819B8-C281-7BA5-D412-A33BD83CE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0903" y="1874758"/>
            <a:ext cx="4791097" cy="319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124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ért fontos a kreatívipar?"/>
          <p:cNvSpPr txBox="1"/>
          <p:nvPr/>
        </p:nvSpPr>
        <p:spPr>
          <a:xfrm>
            <a:off x="985164" y="356194"/>
            <a:ext cx="840143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endParaRPr sz="2400" dirty="0"/>
          </a:p>
        </p:txBody>
      </p:sp>
      <p:sp>
        <p:nvSpPr>
          <p:cNvPr id="17" name="egyetemek…"/>
          <p:cNvSpPr txBox="1"/>
          <p:nvPr/>
        </p:nvSpPr>
        <p:spPr>
          <a:xfrm>
            <a:off x="217501" y="1167347"/>
            <a:ext cx="11919791" cy="765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algn="l">
              <a:lnSpc>
                <a:spcPct val="120000"/>
              </a:lnSpc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Development of a 3D VR natural environment prototype that simulates the positive emotional and attentional restorative effects of the real natural environment in virtual reality</a:t>
            </a:r>
            <a:r>
              <a:rPr lang="hu-H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  <a:sym typeface="Ambit Regular"/>
              </a:rPr>
              <a:t>.</a:t>
            </a:r>
          </a:p>
        </p:txBody>
      </p:sp>
      <p:sp>
        <p:nvSpPr>
          <p:cNvPr id="6" name="Miért fontos a kreatívipar?">
            <a:extLst>
              <a:ext uri="{FF2B5EF4-FFF2-40B4-BE49-F238E27FC236}">
                <a16:creationId xmlns:a16="http://schemas.microsoft.com/office/drawing/2014/main" id="{A7234AB8-8FE9-D9FE-C675-F52FBC395714}"/>
              </a:ext>
            </a:extLst>
          </p:cNvPr>
          <p:cNvSpPr txBox="1"/>
          <p:nvPr/>
        </p:nvSpPr>
        <p:spPr>
          <a:xfrm>
            <a:off x="217501" y="692652"/>
            <a:ext cx="895776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4800">
                <a:solidFill>
                  <a:srgbClr val="D0F0F7"/>
                </a:solidFill>
                <a:latin typeface="Ambit SemiBold"/>
                <a:ea typeface="Ambit SemiBold"/>
                <a:cs typeface="Ambit SemiBold"/>
                <a:sym typeface="Ambit SemiBold"/>
              </a:defRPr>
            </a:lvl1pPr>
          </a:lstStyle>
          <a:p>
            <a:r>
              <a:rPr lang="hu-HU" sz="2400" dirty="0" err="1">
                <a:solidFill>
                  <a:schemeClr val="tx1"/>
                </a:solidFill>
                <a:latin typeface="+mn-lt"/>
              </a:rPr>
              <a:t>Zenctuary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chemeClr val="tx1"/>
                </a:solidFill>
                <a:latin typeface="+mn-lt"/>
              </a:rPr>
              <a:t>research</a:t>
            </a:r>
            <a:r>
              <a:rPr lang="hu-HU" sz="2400" dirty="0">
                <a:solidFill>
                  <a:schemeClr val="tx1"/>
                </a:solidFill>
                <a:latin typeface="+mn-lt"/>
              </a:rPr>
              <a:t> project</a:t>
            </a:r>
          </a:p>
        </p:txBody>
      </p:sp>
      <p:sp>
        <p:nvSpPr>
          <p:cNvPr id="5" name="egyetemek…">
            <a:extLst>
              <a:ext uri="{FF2B5EF4-FFF2-40B4-BE49-F238E27FC236}">
                <a16:creationId xmlns:a16="http://schemas.microsoft.com/office/drawing/2014/main" id="{86E41C33-0F8C-7A76-191F-C4B5C058674B}"/>
              </a:ext>
            </a:extLst>
          </p:cNvPr>
          <p:cNvSpPr txBox="1"/>
          <p:nvPr/>
        </p:nvSpPr>
        <p:spPr>
          <a:xfrm>
            <a:off x="217501" y="2252870"/>
            <a:ext cx="5096621" cy="3714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prototype is an interactive experience where people can perform various gardening interactions (e.g. watering, apple picking) in a garden, allowing users to interact with nature in a non-game-like way and create healing gardens.</a:t>
            </a:r>
            <a:endParaRPr lang="hu-HU" sz="17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</a:endParaRPr>
          </a:p>
          <a:p>
            <a:pPr>
              <a:lnSpc>
                <a:spcPct val="120000"/>
              </a:lnSpc>
              <a:spcAft>
                <a:spcPts val="600"/>
              </a:spcAft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Pilot: with individuals diagnosed with ADHD, focusing on the usability of the environment and the emotional changes of the participants.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123000"/>
              <a:defRPr sz="3600">
                <a:solidFill>
                  <a:srgbClr val="FFFFFF"/>
                </a:solidFill>
                <a:latin typeface="Ambit Regular"/>
                <a:ea typeface="Ambit Regular"/>
                <a:cs typeface="Ambit Regular"/>
                <a:sym typeface="Ambit Regular"/>
              </a:defRPr>
            </a:pP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It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will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be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extended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to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clinical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use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in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the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next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research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1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phase</a:t>
            </a:r>
            <a:r>
              <a:rPr lang="hu-H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.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DEDE74DF-6C57-E2A4-322E-EF5E08690A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702" y="2089646"/>
            <a:ext cx="6240956" cy="412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67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helye 3" descr="A képen kültéri látható&#10;&#10;Automatikusan generált leírás">
            <a:extLst>
              <a:ext uri="{FF2B5EF4-FFF2-40B4-BE49-F238E27FC236}">
                <a16:creationId xmlns:a16="http://schemas.microsoft.com/office/drawing/2014/main" id="{B55A0481-3458-E6A9-6745-41CB5CF734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3810"/>
            <a:ext cx="12192000" cy="6858000"/>
          </a:xfrm>
        </p:spPr>
      </p:pic>
      <p:pic>
        <p:nvPicPr>
          <p:cNvPr id="5" name="Ábra 4">
            <a:extLst>
              <a:ext uri="{FF2B5EF4-FFF2-40B4-BE49-F238E27FC236}">
                <a16:creationId xmlns:a16="http://schemas.microsoft.com/office/drawing/2014/main" id="{4B542502-70CF-FC6E-A4AF-A46C78F1BE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5037" y="421745"/>
            <a:ext cx="1961734" cy="2012777"/>
          </a:xfrm>
          <a:prstGeom prst="rect">
            <a:avLst/>
          </a:prstGeom>
        </p:spPr>
      </p:pic>
      <p:sp>
        <p:nvSpPr>
          <p:cNvPr id="2" name="Kreatívipari Stratégia…">
            <a:extLst>
              <a:ext uri="{FF2B5EF4-FFF2-40B4-BE49-F238E27FC236}">
                <a16:creationId xmlns:a16="http://schemas.microsoft.com/office/drawing/2014/main" id="{A301F918-6571-5E01-503D-05B0C3CBDB73}"/>
              </a:ext>
            </a:extLst>
          </p:cNvPr>
          <p:cNvSpPr txBox="1"/>
          <p:nvPr/>
        </p:nvSpPr>
        <p:spPr>
          <a:xfrm>
            <a:off x="425037" y="3251255"/>
            <a:ext cx="11166092" cy="1713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>
              <a:defRPr sz="12000">
                <a:solidFill>
                  <a:srgbClr val="FFFFFF"/>
                </a:solidFill>
                <a:latin typeface="Ambit Light"/>
                <a:ea typeface="Ambit Light"/>
                <a:cs typeface="Ambit Light"/>
                <a:sym typeface="Ambit Light"/>
              </a:defRPr>
            </a:pPr>
            <a:r>
              <a:rPr lang="hu-HU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Thank</a:t>
            </a:r>
            <a:r>
              <a:rPr lang="hu-H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you</a:t>
            </a:r>
            <a:r>
              <a:rPr lang="hu-H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</a:p>
          <a:p>
            <a:pPr>
              <a:defRPr sz="12000">
                <a:solidFill>
                  <a:srgbClr val="FFFFFF"/>
                </a:solidFill>
                <a:latin typeface="Ambit Light"/>
                <a:ea typeface="Ambit Light"/>
                <a:cs typeface="Ambit Light"/>
                <a:sym typeface="Ambit Light"/>
              </a:defRPr>
            </a:pPr>
            <a:r>
              <a:rPr lang="hu-HU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for</a:t>
            </a:r>
            <a:r>
              <a:rPr lang="hu-H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your</a:t>
            </a:r>
            <a:r>
              <a:rPr lang="hu-H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 </a:t>
            </a:r>
            <a:r>
              <a:rPr lang="hu-HU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attention</a:t>
            </a:r>
            <a:r>
              <a:rPr lang="hu-H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Fellix Medium" panose="00000600000000000000" pitchFamily="50" charset="-18"/>
              </a:rPr>
              <a:t>.</a:t>
            </a:r>
            <a:endParaRPr sz="5400" dirty="0">
              <a:solidFill>
                <a:schemeClr val="tx1">
                  <a:lumMod val="95000"/>
                  <a:lumOff val="5000"/>
                </a:schemeClr>
              </a:solidFill>
              <a:latin typeface="Fellix Medium" panose="00000600000000000000" pitchFamily="50" charset="-18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F1EF0CC-6452-0EDC-3A89-196A374251DC}"/>
              </a:ext>
            </a:extLst>
          </p:cNvPr>
          <p:cNvSpPr txBox="1"/>
          <p:nvPr/>
        </p:nvSpPr>
        <p:spPr>
          <a:xfrm>
            <a:off x="6835782" y="6044915"/>
            <a:ext cx="53905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1100" dirty="0">
                <a:solidFill>
                  <a:schemeClr val="bg1"/>
                </a:solidFill>
              </a:rPr>
              <a:t>The </a:t>
            </a:r>
            <a:r>
              <a:rPr lang="en-US" sz="1100" dirty="0" err="1">
                <a:solidFill>
                  <a:schemeClr val="bg1"/>
                </a:solidFill>
              </a:rPr>
              <a:t>rightholder</a:t>
            </a:r>
            <a:r>
              <a:rPr lang="en-US" sz="1100" dirty="0">
                <a:solidFill>
                  <a:schemeClr val="bg1"/>
                </a:solidFill>
              </a:rPr>
              <a:t> of the presentation, including all </a:t>
            </a:r>
            <a:r>
              <a:rPr lang="hu-HU" sz="1100" dirty="0" err="1">
                <a:solidFill>
                  <a:schemeClr val="bg1"/>
                </a:solidFill>
              </a:rPr>
              <a:t>texts</a:t>
            </a:r>
            <a:r>
              <a:rPr lang="en-US" sz="1100" dirty="0">
                <a:solidFill>
                  <a:schemeClr val="bg1"/>
                </a:solidFill>
              </a:rPr>
              <a:t>, illustrations and images is Moholy-Nagy University of Art</a:t>
            </a:r>
            <a:r>
              <a:rPr lang="hu-HU" sz="1100" dirty="0">
                <a:solidFill>
                  <a:schemeClr val="bg1"/>
                </a:solidFill>
              </a:rPr>
              <a:t> and Design Budapest</a:t>
            </a:r>
            <a:r>
              <a:rPr lang="en-US" sz="1100" dirty="0">
                <a:solidFill>
                  <a:schemeClr val="bg1"/>
                </a:solidFill>
              </a:rPr>
              <a:t>. Their use in any way, including but not limited to the application in other material, public performance and communication to the public requires the permission of the </a:t>
            </a:r>
            <a:r>
              <a:rPr lang="en-US" sz="1100" dirty="0" err="1">
                <a:solidFill>
                  <a:schemeClr val="bg1"/>
                </a:solidFill>
              </a:rPr>
              <a:t>rightholder</a:t>
            </a:r>
            <a:r>
              <a:rPr lang="en-US" sz="11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2618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MOME">
      <a:dk1>
        <a:sysClr val="windowText" lastClr="000000"/>
      </a:dk1>
      <a:lt1>
        <a:sysClr val="window" lastClr="FFFFFF"/>
      </a:lt1>
      <a:dk2>
        <a:srgbClr val="CCCCCC"/>
      </a:dk2>
      <a:lt2>
        <a:srgbClr val="3B3B3B"/>
      </a:lt2>
      <a:accent1>
        <a:srgbClr val="00A5C8"/>
      </a:accent1>
      <a:accent2>
        <a:srgbClr val="FFCD1C"/>
      </a:accent2>
      <a:accent3>
        <a:srgbClr val="E83278"/>
      </a:accent3>
      <a:accent4>
        <a:srgbClr val="57C3DA"/>
      </a:accent4>
      <a:accent5>
        <a:srgbClr val="FEDD6B"/>
      </a:accent5>
      <a:accent6>
        <a:srgbClr val="EF78A5"/>
      </a:accent6>
      <a:hlink>
        <a:srgbClr val="00A5C8"/>
      </a:hlink>
      <a:folHlink>
        <a:srgbClr val="E83278"/>
      </a:folHlink>
    </a:clrScheme>
    <a:fontScheme name="Címsor">
      <a:majorFont>
        <a:latin typeface="Fellix Medium"/>
        <a:ea typeface=""/>
        <a:cs typeface=""/>
      </a:majorFont>
      <a:minorFont>
        <a:latin typeface="Fellix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8954</TotalTime>
  <Words>907</Words>
  <Application>Microsoft Macintosh PowerPoint</Application>
  <PresentationFormat>Szélesvásznú</PresentationFormat>
  <Paragraphs>140</Paragraphs>
  <Slides>16</Slides>
  <Notes>13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3" baseType="lpstr">
      <vt:lpstr>Ambit Regular</vt:lpstr>
      <vt:lpstr>Ambit SemiBold</vt:lpstr>
      <vt:lpstr>Arial</vt:lpstr>
      <vt:lpstr>Calibri</vt:lpstr>
      <vt:lpstr>Fellix Medium</vt:lpstr>
      <vt:lpstr>PolySans</vt:lpstr>
      <vt:lpstr>Office-téma</vt:lpstr>
      <vt:lpstr>WHAT CAN DESIGN DO FOR SOCIAL INNOVATION?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Lorem Ipsum</dc:title>
  <dc:creator>Kitti Németh</dc:creator>
  <cp:lastModifiedBy>Matheidesz Réka</cp:lastModifiedBy>
  <cp:revision>41</cp:revision>
  <dcterms:created xsi:type="dcterms:W3CDTF">2022-08-15T11:31:39Z</dcterms:created>
  <dcterms:modified xsi:type="dcterms:W3CDTF">2023-07-04T04:21:25Z</dcterms:modified>
</cp:coreProperties>
</file>