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94" r:id="rId3"/>
    <p:sldId id="260" r:id="rId4"/>
    <p:sldId id="287" r:id="rId5"/>
    <p:sldId id="299" r:id="rId6"/>
    <p:sldId id="300" r:id="rId7"/>
    <p:sldId id="281" r:id="rId8"/>
    <p:sldId id="268" r:id="rId9"/>
    <p:sldId id="258" r:id="rId10"/>
    <p:sldId id="301" r:id="rId11"/>
    <p:sldId id="290" r:id="rId12"/>
    <p:sldId id="278" r:id="rId13"/>
    <p:sldId id="284" r:id="rId14"/>
  </p:sldIdLst>
  <p:sldSz cx="9144000" cy="5143500" type="screen16x9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Abschnitt 1" id="{8F3C67E2-6CA9-40F5-9F6A-71622EFB2B86}">
          <p14:sldIdLst>
            <p14:sldId id="256"/>
            <p14:sldId id="294"/>
            <p14:sldId id="260"/>
            <p14:sldId id="287"/>
            <p14:sldId id="299"/>
            <p14:sldId id="300"/>
            <p14:sldId id="281"/>
            <p14:sldId id="268"/>
            <p14:sldId id="258"/>
            <p14:sldId id="301"/>
            <p14:sldId id="290"/>
            <p14:sldId id="278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SCHL Bianca" initials="PB" lastIdx="2" clrIdx="0"/>
  <p:cmAuthor id="2" name="Prigge Katharina" initials="PK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1B2D"/>
    <a:srgbClr val="D91A2B"/>
    <a:srgbClr val="F29E70"/>
    <a:srgbClr val="CFE3E1"/>
    <a:srgbClr val="91A1C2"/>
    <a:srgbClr val="FCD23D"/>
    <a:srgbClr val="92A1C2"/>
    <a:srgbClr val="FED23D"/>
    <a:srgbClr val="87B1CB"/>
    <a:srgbClr val="4EB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89641" autoAdjust="0"/>
  </p:normalViewPr>
  <p:slideViewPr>
    <p:cSldViewPr snapToGrid="0">
      <p:cViewPr varScale="1">
        <p:scale>
          <a:sx n="144" d="100"/>
          <a:sy n="144" d="100"/>
        </p:scale>
        <p:origin x="624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package" Target="../embeddings/Microsoft_Excel-Arbeitsblatt1.xlsx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Tabelle1!$H$110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B01E2D"/>
            </a:solidFill>
            <a:ln w="3175">
              <a:solidFill>
                <a:srgbClr val="B01E2D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Tabelle1!$H$111:$H$113</c:f>
              <c:numCache>
                <c:formatCode>0%</c:formatCode>
                <c:ptCount val="3"/>
                <c:pt idx="0">
                  <c:v>0.057</c:v>
                </c:pt>
                <c:pt idx="1">
                  <c:v>0.412</c:v>
                </c:pt>
                <c:pt idx="2">
                  <c:v>0.636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E5E-4E6B-970B-A788F77F02B5}"/>
            </c:ext>
          </c:extLst>
        </c:ser>
        <c:ser>
          <c:idx val="1"/>
          <c:order val="1"/>
          <c:tx>
            <c:strRef>
              <c:f>Tabelle1!$I$110</c:f>
              <c:strCache>
                <c:ptCount val="1"/>
                <c:pt idx="0">
                  <c:v>Rather agree</c:v>
                </c:pt>
              </c:strCache>
            </c:strRef>
          </c:tx>
          <c:spPr>
            <a:solidFill>
              <a:srgbClr val="D79B7A"/>
            </a:solidFill>
            <a:ln w="3175">
              <a:solidFill>
                <a:srgbClr val="D79B7A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Tabelle1!$I$111:$I$113</c:f>
              <c:numCache>
                <c:formatCode>0%</c:formatCode>
                <c:ptCount val="3"/>
                <c:pt idx="0">
                  <c:v>0.268</c:v>
                </c:pt>
                <c:pt idx="1">
                  <c:v>0.442</c:v>
                </c:pt>
                <c:pt idx="2">
                  <c:v>0.312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E5E-4E6B-970B-A788F77F02B5}"/>
            </c:ext>
          </c:extLst>
        </c:ser>
        <c:ser>
          <c:idx val="2"/>
          <c:order val="2"/>
          <c:tx>
            <c:strRef>
              <c:f>Tabelle1!$J$110</c:f>
              <c:strCache>
                <c:ptCount val="1"/>
                <c:pt idx="0">
                  <c:v>Rather disagree</c:v>
                </c:pt>
              </c:strCache>
            </c:strRef>
          </c:tx>
          <c:spPr>
            <a:solidFill>
              <a:srgbClr val="E8D8C1"/>
            </a:solidFill>
            <a:ln w="3175">
              <a:solidFill>
                <a:srgbClr val="E8D8C1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Tabelle1!$J$111:$J$113</c:f>
              <c:numCache>
                <c:formatCode>0%</c:formatCode>
                <c:ptCount val="3"/>
                <c:pt idx="0">
                  <c:v>0.458</c:v>
                </c:pt>
                <c:pt idx="1">
                  <c:v>0.135</c:v>
                </c:pt>
                <c:pt idx="2">
                  <c:v>0.041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3E5E-4E6B-970B-A788F77F02B5}"/>
            </c:ext>
          </c:extLst>
        </c:ser>
        <c:ser>
          <c:idx val="3"/>
          <c:order val="3"/>
          <c:tx>
            <c:strRef>
              <c:f>Tabelle1!$K$110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7F5DA"/>
            </a:solidFill>
            <a:ln w="3175">
              <a:solidFill>
                <a:srgbClr val="BCBBA8"/>
              </a:solidFill>
              <a:prstDash val="solid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3E5E-4E6B-970B-A788F77F02B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3E5E-4E6B-970B-A788F77F02B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Tabelle1!$G$111:$G$113</c:f>
              <c:strCache>
                <c:ptCount val="3"/>
                <c:pt idx="0">
                  <c:v>The initiative for the project must derive from the target group. </c:v>
                </c:pt>
                <c:pt idx="1">
                  <c:v>The target group(s) must be actively involved already during the conception stage.</c:v>
                </c:pt>
                <c:pt idx="2">
                  <c:v>The target group(s) must be actively involved in the implementation. </c:v>
                </c:pt>
              </c:strCache>
            </c:strRef>
          </c:cat>
          <c:val>
            <c:numRef>
              <c:f>Tabelle1!$K$111:$K$113</c:f>
              <c:numCache>
                <c:formatCode>0%</c:formatCode>
                <c:ptCount val="3"/>
                <c:pt idx="0">
                  <c:v>0.217</c:v>
                </c:pt>
                <c:pt idx="1">
                  <c:v>0.012</c:v>
                </c:pt>
                <c:pt idx="2">
                  <c:v>0.012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3E5E-4E6B-970B-A788F77F0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64296800"/>
        <c:axId val="963961568"/>
      </c:barChart>
      <c:catAx>
        <c:axId val="964296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63961568"/>
        <c:crosses val="autoZero"/>
        <c:auto val="1"/>
        <c:lblAlgn val="ctr"/>
        <c:lblOffset val="100"/>
        <c:noMultiLvlLbl val="0"/>
      </c:catAx>
      <c:valAx>
        <c:axId val="963961568"/>
        <c:scaling>
          <c:orientation val="minMax"/>
          <c:max val="1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9642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rgbClr val="FFFFFF"/>
        </a:solidFill>
        <a:ln w="12700">
          <a:solidFill>
            <a:srgbClr val="808080"/>
          </a:solidFill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808080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12700" cap="flat" cmpd="sng" algn="ctr">
      <a:solidFill>
        <a:srgbClr val="808080"/>
      </a:solidFill>
      <a:prstDash val="solid"/>
      <a:round/>
    </a:ln>
    <a:effectLst/>
  </c:spPr>
  <c:txPr>
    <a:bodyPr/>
    <a:lstStyle/>
    <a:p>
      <a:pPr>
        <a:defRPr sz="900" b="0" i="0">
          <a:latin typeface="Arial"/>
          <a:ea typeface="Arial"/>
          <a:cs typeface="Arial"/>
        </a:defRPr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f775a0d4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f775a0d4a_1_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036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f021c1af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f021c1af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021c1af1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021c1af1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6318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021c1af1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021c1af1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18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6770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021c1af1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021c1af1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4398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7359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3722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021c1af1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021c1af1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59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021c1af1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021c1af1d_0_5:notes"/>
          <p:cNvSpPr txBox="1">
            <a:spLocks noGrp="1"/>
          </p:cNvSpPr>
          <p:nvPr>
            <p:ph type="body" idx="1"/>
          </p:nvPr>
        </p:nvSpPr>
        <p:spPr>
          <a:xfrm>
            <a:off x="679769" y="4715908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44500">
              <a:buClr>
                <a:srgbClr val="81A3D6"/>
              </a:buClr>
              <a:buSzPts val="2000"/>
            </a:pPr>
            <a:r>
              <a:rPr lang="en-US" sz="1100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11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good exchange with all stakeholders</a:t>
            </a:r>
          </a:p>
          <a:p>
            <a:pPr marL="444500">
              <a:buClr>
                <a:srgbClr val="81A3D6"/>
              </a:buClr>
              <a:buSzPts val="2000"/>
            </a:pPr>
            <a:r>
              <a:rPr lang="en-US" sz="1100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continuous work on the </a:t>
            </a:r>
            <a:r>
              <a:rPr lang="en-US" sz="11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common understanding of social innovation</a:t>
            </a:r>
          </a:p>
          <a:p>
            <a:pPr marL="444500">
              <a:buClr>
                <a:srgbClr val="81A3D6"/>
              </a:buClr>
              <a:buSzPts val="2000"/>
            </a:pPr>
            <a:r>
              <a:rPr lang="en-US" sz="1100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possibility to get to know </a:t>
            </a:r>
            <a:r>
              <a:rPr lang="en-US" sz="11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innovative projects </a:t>
            </a:r>
            <a:r>
              <a:rPr lang="en-US" sz="1100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 a regular basis, to exchange ideas and to learn from them</a:t>
            </a:r>
          </a:p>
          <a:p>
            <a:pPr marL="444500">
              <a:buClr>
                <a:srgbClr val="81A3D6"/>
              </a:buClr>
              <a:buSzPts val="2000"/>
            </a:pPr>
            <a:r>
              <a:rPr lang="en-US" sz="1100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 short: a </a:t>
            </a:r>
            <a:r>
              <a:rPr lang="en-US" sz="11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support structure for project promoters and administration</a:t>
            </a:r>
            <a:endParaRPr lang="de-AT" sz="1100" b="1" dirty="0" smtClean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2707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164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282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6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rsocialresearch.at/" TargetMode="External"/><Relationship Id="rId4" Type="http://schemas.openxmlformats.org/officeDocument/2006/relationships/hyperlink" Target="https://si.plus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074599" y="1672789"/>
            <a:ext cx="69948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u-HU" sz="1800" dirty="0"/>
          </a:p>
          <a:p>
            <a:pPr algn="ctr"/>
            <a:r>
              <a:rPr lang="hu-HU" sz="2000" b="1" dirty="0" err="1"/>
              <a:t>Social</a:t>
            </a:r>
            <a:r>
              <a:rPr lang="hu-HU" sz="2000" b="1" dirty="0"/>
              <a:t> </a:t>
            </a:r>
            <a:r>
              <a:rPr lang="hu-HU" sz="2000" b="1" dirty="0" err="1"/>
              <a:t>Innovation</a:t>
            </a:r>
            <a:r>
              <a:rPr lang="hu-HU" sz="2000" b="1" dirty="0"/>
              <a:t> Plus – </a:t>
            </a:r>
            <a:r>
              <a:rPr lang="hu-HU" sz="2000" b="1" dirty="0" err="1"/>
              <a:t>Competence</a:t>
            </a:r>
            <a:r>
              <a:rPr lang="hu-HU" sz="2000" b="1" dirty="0"/>
              <a:t> </a:t>
            </a:r>
            <a:r>
              <a:rPr lang="hu-HU" sz="2000" b="1" dirty="0" err="1"/>
              <a:t>Centres</a:t>
            </a:r>
            <a:endParaRPr lang="hu-HU" sz="2000" b="1" dirty="0"/>
          </a:p>
          <a:p>
            <a:pPr algn="ctr"/>
            <a:endParaRPr lang="hu-HU" sz="1800" dirty="0"/>
          </a:p>
          <a:p>
            <a:pPr algn="ctr"/>
            <a:r>
              <a:rPr lang="de-AT" sz="1600" dirty="0"/>
              <a:t>Barbara Willsberger</a:t>
            </a:r>
          </a:p>
          <a:p>
            <a:pPr algn="ctr"/>
            <a:r>
              <a:rPr lang="de-AT" sz="1600" dirty="0"/>
              <a:t>L&amp;R </a:t>
            </a:r>
            <a:r>
              <a:rPr lang="de-AT" sz="1600" dirty="0" err="1"/>
              <a:t>Social</a:t>
            </a:r>
            <a:r>
              <a:rPr lang="de-AT" sz="1600" dirty="0"/>
              <a:t> Research, Vienna</a:t>
            </a:r>
            <a:endParaRPr lang="en-GB" sz="16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1" y="4601011"/>
            <a:ext cx="2289976" cy="480426"/>
          </a:xfrm>
          <a:prstGeom prst="rect">
            <a:avLst/>
          </a:prstGeom>
        </p:spPr>
      </p:pic>
      <p:pic>
        <p:nvPicPr>
          <p:cNvPr id="2" name="Google Shape;54;p13">
            <a:extLst>
              <a:ext uri="{FF2B5EF4-FFF2-40B4-BE49-F238E27FC236}">
                <a16:creationId xmlns:a16="http://schemas.microsoft.com/office/drawing/2014/main" xmlns="" id="{93767265-8673-0263-9ECD-377EBFA0BE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43971"/>
          <a:stretch/>
        </p:blipFill>
        <p:spPr>
          <a:xfrm>
            <a:off x="2620313" y="200892"/>
            <a:ext cx="3731996" cy="1569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DF0296D0-CD04-D1C8-FD0D-7E52FE175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38" y="4478655"/>
            <a:ext cx="1891144" cy="6648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Key Facts 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188396" y="1152475"/>
            <a:ext cx="6643904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SI PLUS – Competence Centre for Social Innovation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Duration:  May 2021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to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July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2023 </a:t>
            </a:r>
            <a:endParaRPr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Geographical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Coverage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: 8 Countries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Lead Partner: L&amp;R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Social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Research, Austria in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cooperation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with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the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project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partner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-AT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arbeit</a:t>
            </a: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plus</a:t>
            </a:r>
            <a:endParaRPr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Transnational Partners: IFKA Hungary, ESF Managing Authority Slovakia, SDA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Bulgaria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endParaRPr lang="de-AT"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AT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Associated Partners: 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ENSIE and the ESF MA of Baden-Württemberg, Croatia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and</a:t>
            </a:r>
            <a:r>
              <a:rPr lang="de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de" dirty="0" err="1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Slovenia</a:t>
            </a:r>
            <a:endParaRPr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17C7385F-B85A-4BE5-A2EC-39A33E3A5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055" y="214239"/>
            <a:ext cx="1781245" cy="1034271"/>
          </a:xfrm>
          <a:prstGeom prst="rect">
            <a:avLst/>
          </a:prstGeom>
        </p:spPr>
      </p:pic>
      <p:pic>
        <p:nvPicPr>
          <p:cNvPr id="6" name="Kép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82" y="1914525"/>
            <a:ext cx="2035714" cy="153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61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62523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did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do</a:t>
            </a: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630268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925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1900"/>
              <a:buFont typeface="Calibri"/>
              <a:buChar char="●"/>
            </a:pPr>
            <a:endParaRPr lang="de-AT" sz="1900" dirty="0">
              <a:solidFill>
                <a:srgbClr val="284A7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-349250">
              <a:lnSpc>
                <a:spcPct val="85000"/>
              </a:lnSpc>
              <a:buClr>
                <a:srgbClr val="81A3D6"/>
              </a:buClr>
              <a:buSzPts val="1900"/>
              <a:buFont typeface="Calibri"/>
              <a:buChar char="●"/>
            </a:pP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Development of a </a:t>
            </a:r>
            <a:r>
              <a:rPr lang="en-US" sz="19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common understanding 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of the term "social innovation".</a:t>
            </a:r>
          </a:p>
          <a:p>
            <a:pPr lvl="0" indent="-349250">
              <a:lnSpc>
                <a:spcPct val="85000"/>
              </a:lnSpc>
              <a:spcBef>
                <a:spcPts val="1000"/>
              </a:spcBef>
              <a:buClr>
                <a:srgbClr val="81A3D6"/>
              </a:buClr>
              <a:buSzPts val="1900"/>
              <a:buFont typeface="Calibri"/>
              <a:buChar char="●"/>
            </a:pPr>
            <a:r>
              <a:rPr lang="en-US" sz="19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Mapping of the status quo and the eco-system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: lived practice &amp; good practices, actors, existing knowledge &amp; need for support</a:t>
            </a:r>
            <a:endParaRPr sz="1900" dirty="0">
              <a:solidFill>
                <a:srgbClr val="284A7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-349250">
              <a:lnSpc>
                <a:spcPct val="85000"/>
              </a:lnSpc>
              <a:spcBef>
                <a:spcPts val="1000"/>
              </a:spcBef>
              <a:buClr>
                <a:srgbClr val="81A3D6"/>
              </a:buClr>
              <a:buSzPts val="1900"/>
              <a:buFont typeface="Calibri"/>
              <a:buChar char="●"/>
            </a:pP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Development of common </a:t>
            </a:r>
            <a:r>
              <a:rPr lang="en-US" sz="19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operationalization criteria 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for social innovation as well as </a:t>
            </a:r>
            <a:r>
              <a:rPr lang="en-US" sz="19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tools for administrative and operational level 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in the ESF context and beyond.</a:t>
            </a:r>
          </a:p>
          <a:p>
            <a:pPr lvl="0" indent="-349250">
              <a:lnSpc>
                <a:spcPct val="85000"/>
              </a:lnSpc>
              <a:spcBef>
                <a:spcPts val="1000"/>
              </a:spcBef>
              <a:buClr>
                <a:srgbClr val="81A3D6"/>
              </a:buClr>
              <a:buSzPts val="1900"/>
              <a:buFont typeface="Calibri"/>
              <a:buChar char="●"/>
            </a:pP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Establishment of the </a:t>
            </a:r>
            <a:r>
              <a:rPr lang="en-US" sz="19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network structure 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and implementation of network meetings 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 Blueprint / Strategy plan for Social Innovation</a:t>
            </a:r>
            <a:endParaRPr sz="1900" dirty="0">
              <a:solidFill>
                <a:srgbClr val="284A7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-349250">
              <a:lnSpc>
                <a:spcPct val="85000"/>
              </a:lnSpc>
              <a:spcBef>
                <a:spcPts val="1000"/>
              </a:spcBef>
              <a:buClr>
                <a:srgbClr val="81A3D6"/>
              </a:buClr>
              <a:buSzPts val="1900"/>
              <a:buFont typeface="Calibri"/>
              <a:buChar char="●"/>
            </a:pPr>
            <a:r>
              <a:rPr lang="en-US" sz="1900" b="1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Regional innovation labs &amp; pitch contest </a:t>
            </a:r>
            <a:r>
              <a:rPr lang="en-US" sz="1900" dirty="0">
                <a:solidFill>
                  <a:srgbClr val="284A7C"/>
                </a:solidFill>
                <a:latin typeface="Calibri"/>
                <a:ea typeface="Calibri"/>
                <a:cs typeface="Calibri"/>
                <a:sym typeface="Calibri"/>
              </a:rPr>
              <a:t>with the aim of re/upscale projects</a:t>
            </a:r>
            <a:endParaRPr dirty="0">
              <a:solidFill>
                <a:srgbClr val="81A3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B142036E-336B-4327-AFA8-D92ED1367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80" y="96832"/>
            <a:ext cx="1781245" cy="10342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Google Shape;92;p19"/>
          <p:cNvCxnSpPr/>
          <p:nvPr/>
        </p:nvCxnSpPr>
        <p:spPr>
          <a:xfrm>
            <a:off x="4950" y="3011450"/>
            <a:ext cx="9171300" cy="0"/>
          </a:xfrm>
          <a:prstGeom prst="straightConnector1">
            <a:avLst/>
          </a:prstGeom>
          <a:noFill/>
          <a:ln w="38100" cap="flat" cmpd="sng">
            <a:solidFill>
              <a:srgbClr val="BA1F2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3" name="Google Shape;93;p19"/>
          <p:cNvSpPr/>
          <p:nvPr/>
        </p:nvSpPr>
        <p:spPr>
          <a:xfrm>
            <a:off x="630725" y="1014025"/>
            <a:ext cx="2411400" cy="1798800"/>
          </a:xfrm>
          <a:prstGeom prst="rect">
            <a:avLst/>
          </a:prstGeom>
          <a:solidFill>
            <a:srgbClr val="81A3D6"/>
          </a:solidFill>
          <a:ln w="28575" cap="flat" cmpd="sng">
            <a:solidFill>
              <a:srgbClr val="81A3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Jun</a:t>
            </a:r>
            <a:r>
              <a:rPr lang="de-AT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de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- De</a:t>
            </a:r>
            <a:r>
              <a:rPr lang="de-AT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de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ember 2021</a:t>
            </a:r>
            <a:endParaRPr sz="1600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Survey</a:t>
            </a:r>
            <a:endParaRPr sz="1600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de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“Mapping” </a:t>
            </a:r>
            <a:r>
              <a:rPr lang="de-AT" sz="1600" dirty="0" err="1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r>
              <a:rPr lang="de-AT" sz="1600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Innovation</a:t>
            </a:r>
            <a:endParaRPr sz="1200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9"/>
          <p:cNvSpPr/>
          <p:nvPr/>
        </p:nvSpPr>
        <p:spPr>
          <a:xfrm>
            <a:off x="2163450" y="3011450"/>
            <a:ext cx="1880400" cy="1932600"/>
          </a:xfrm>
          <a:prstGeom prst="ellipse">
            <a:avLst/>
          </a:prstGeom>
          <a:solidFill>
            <a:srgbClr val="FFD42E"/>
          </a:solidFill>
          <a:ln w="2857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d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Kick off</a:t>
            </a:r>
            <a:endParaRPr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Meetings in the Partner Countries</a:t>
            </a:r>
            <a:endParaRPr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2913325" y="1014025"/>
            <a:ext cx="4008300" cy="1798800"/>
          </a:xfrm>
          <a:prstGeom prst="rect">
            <a:avLst/>
          </a:prstGeom>
          <a:solidFill>
            <a:srgbClr val="DEFF5E"/>
          </a:solidFill>
          <a:ln w="28575" cap="flat" cmpd="sng">
            <a:solidFill>
              <a:srgbClr val="DEF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de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anuary 2022 – M</a:t>
            </a:r>
            <a:r>
              <a:rPr lang="de-AT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arch</a:t>
            </a:r>
            <a:r>
              <a:rPr lang="de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Network </a:t>
            </a:r>
            <a:r>
              <a:rPr lang="de-DE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Structures</a:t>
            </a:r>
            <a:r>
              <a:rPr lang="de-DE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Workshops, etc.</a:t>
            </a:r>
            <a:endParaRPr sz="16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AT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Regional </a:t>
            </a:r>
            <a:r>
              <a:rPr lang="de-AT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de-AT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labs</a:t>
            </a:r>
            <a:r>
              <a:rPr lang="de-AT" sz="16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6921625" y="1014025"/>
            <a:ext cx="1803300" cy="1798800"/>
          </a:xfrm>
          <a:prstGeom prst="rect">
            <a:avLst/>
          </a:prstGeom>
          <a:solidFill>
            <a:srgbClr val="FF8770"/>
          </a:solidFill>
          <a:ln w="28575" cap="flat" cmpd="sng">
            <a:solidFill>
              <a:srgbClr val="FF87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de-AT" sz="1600" dirty="0" err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arch</a:t>
            </a:r>
            <a:r>
              <a:rPr lang="de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- Jul</a:t>
            </a:r>
            <a:r>
              <a:rPr lang="de-AT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de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endParaRPr sz="16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de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Tools,</a:t>
            </a:r>
            <a:r>
              <a:rPr lang="de-AT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Guidelines, Blue Print/ </a:t>
            </a:r>
            <a:r>
              <a:rPr lang="de-AT" sz="1600" dirty="0" err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Strategy</a:t>
            </a:r>
            <a:r>
              <a:rPr lang="de-AT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Plan, </a:t>
            </a:r>
            <a:r>
              <a:rPr lang="de" sz="16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Re-/Upscaling</a:t>
            </a:r>
            <a:endParaRPr sz="16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6459700" y="2758952"/>
            <a:ext cx="2411400" cy="2290848"/>
          </a:xfrm>
          <a:prstGeom prst="ellipse">
            <a:avLst/>
          </a:prstGeom>
          <a:solidFill>
            <a:srgbClr val="D4E3DF"/>
          </a:solidFill>
          <a:ln w="28575" cap="flat" cmpd="sng">
            <a:solidFill>
              <a:srgbClr val="D4E3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de-AT" b="1" baseline="30000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de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Ju</a:t>
            </a:r>
            <a:r>
              <a:rPr lang="de-AT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ly</a:t>
            </a:r>
            <a:r>
              <a:rPr lang="de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2023:</a:t>
            </a:r>
            <a:endParaRPr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Final Event</a:t>
            </a:r>
            <a:endParaRPr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5613588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9"/>
          <p:cNvSpPr/>
          <p:nvPr/>
        </p:nvSpPr>
        <p:spPr>
          <a:xfrm>
            <a:off x="8034425" y="2571750"/>
            <a:ext cx="690600" cy="690600"/>
          </a:xfrm>
          <a:prstGeom prst="ellipse">
            <a:avLst/>
          </a:prstGeom>
          <a:solidFill>
            <a:srgbClr val="DEFF5E"/>
          </a:solidFill>
          <a:ln w="9525" cap="flat" cmpd="sng">
            <a:solidFill>
              <a:srgbClr val="DEF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9"/>
          <p:cNvSpPr/>
          <p:nvPr/>
        </p:nvSpPr>
        <p:spPr>
          <a:xfrm>
            <a:off x="262250" y="2513425"/>
            <a:ext cx="690600" cy="690600"/>
          </a:xfrm>
          <a:prstGeom prst="ellipse">
            <a:avLst/>
          </a:prstGeom>
          <a:solidFill>
            <a:srgbClr val="FF8770"/>
          </a:solidFill>
          <a:ln w="9525" cap="flat" cmpd="sng">
            <a:solidFill>
              <a:srgbClr val="FF87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9"/>
          <p:cNvSpPr/>
          <p:nvPr/>
        </p:nvSpPr>
        <p:spPr>
          <a:xfrm>
            <a:off x="2160075" y="2571750"/>
            <a:ext cx="690600" cy="690600"/>
          </a:xfrm>
          <a:prstGeom prst="ellipse">
            <a:avLst/>
          </a:prstGeom>
          <a:solidFill>
            <a:srgbClr val="D4E3DF"/>
          </a:solidFill>
          <a:ln w="9525" cap="flat" cmpd="sng">
            <a:solidFill>
              <a:srgbClr val="D4E3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9"/>
          <p:cNvSpPr/>
          <p:nvPr/>
        </p:nvSpPr>
        <p:spPr>
          <a:xfrm>
            <a:off x="3985575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9"/>
          <p:cNvSpPr/>
          <p:nvPr/>
        </p:nvSpPr>
        <p:spPr>
          <a:xfrm>
            <a:off x="4305538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9"/>
          <p:cNvSpPr/>
          <p:nvPr/>
        </p:nvSpPr>
        <p:spPr>
          <a:xfrm>
            <a:off x="4643713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9"/>
          <p:cNvSpPr/>
          <p:nvPr/>
        </p:nvSpPr>
        <p:spPr>
          <a:xfrm>
            <a:off x="4948188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5254450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5934913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9"/>
          <p:cNvSpPr/>
          <p:nvPr/>
        </p:nvSpPr>
        <p:spPr>
          <a:xfrm>
            <a:off x="6279000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9"/>
          <p:cNvSpPr/>
          <p:nvPr/>
        </p:nvSpPr>
        <p:spPr>
          <a:xfrm>
            <a:off x="6644438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9"/>
          <p:cNvSpPr/>
          <p:nvPr/>
        </p:nvSpPr>
        <p:spPr>
          <a:xfrm>
            <a:off x="6984675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99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3985575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748F9252-1A1D-C3F2-E8BB-203C58475BB9}"/>
              </a:ext>
            </a:extLst>
          </p:cNvPr>
          <p:cNvSpPr/>
          <p:nvPr/>
        </p:nvSpPr>
        <p:spPr>
          <a:xfrm>
            <a:off x="638853" y="982079"/>
            <a:ext cx="3060692" cy="3060692"/>
          </a:xfrm>
          <a:prstGeom prst="ellipse">
            <a:avLst/>
          </a:prstGeom>
          <a:solidFill>
            <a:srgbClr val="81A3D6"/>
          </a:solidFill>
          <a:ln>
            <a:solidFill>
              <a:srgbClr val="81A3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/>
              <a:t>Social</a:t>
            </a:r>
            <a:r>
              <a:rPr lang="de-DE" sz="2000" dirty="0"/>
              <a:t> Innovation in ESF+ </a:t>
            </a:r>
            <a:br>
              <a:rPr lang="de-DE" sz="2000" dirty="0"/>
            </a:br>
            <a:r>
              <a:rPr lang="de-DE" sz="2000" dirty="0" err="1"/>
              <a:t>What</a:t>
            </a:r>
            <a:r>
              <a:rPr lang="de-DE" sz="2000" dirty="0"/>
              <a:t> </a:t>
            </a:r>
            <a:r>
              <a:rPr lang="de-DE" sz="2000" dirty="0" err="1"/>
              <a:t>does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 </a:t>
            </a:r>
            <a:r>
              <a:rPr lang="de-DE" sz="2000" dirty="0" err="1"/>
              <a:t>mean</a:t>
            </a:r>
            <a:r>
              <a:rPr lang="de-DE" sz="2000" dirty="0"/>
              <a:t>?</a:t>
            </a:r>
          </a:p>
        </p:txBody>
      </p:sp>
      <p:sp>
        <p:nvSpPr>
          <p:cNvPr id="4" name="Google Shape;102;p19">
            <a:extLst>
              <a:ext uri="{FF2B5EF4-FFF2-40B4-BE49-F238E27FC236}">
                <a16:creationId xmlns:a16="http://schemas.microsoft.com/office/drawing/2014/main" xmlns="" id="{A803BB3D-9C84-17BA-38FF-C920D725B6F9}"/>
              </a:ext>
            </a:extLst>
          </p:cNvPr>
          <p:cNvSpPr/>
          <p:nvPr/>
        </p:nvSpPr>
        <p:spPr>
          <a:xfrm>
            <a:off x="3743192" y="3510475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102;p19">
            <a:extLst>
              <a:ext uri="{FF2B5EF4-FFF2-40B4-BE49-F238E27FC236}">
                <a16:creationId xmlns:a16="http://schemas.microsoft.com/office/drawing/2014/main" xmlns="" id="{ABDA57DE-9ABC-EF0B-684A-D60789763E8C}"/>
              </a:ext>
            </a:extLst>
          </p:cNvPr>
          <p:cNvSpPr/>
          <p:nvPr/>
        </p:nvSpPr>
        <p:spPr>
          <a:xfrm>
            <a:off x="3931292" y="2123025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102;p19">
            <a:extLst>
              <a:ext uri="{FF2B5EF4-FFF2-40B4-BE49-F238E27FC236}">
                <a16:creationId xmlns:a16="http://schemas.microsoft.com/office/drawing/2014/main" xmlns="" id="{9611E557-F169-3055-23E4-BA493B525EBC}"/>
              </a:ext>
            </a:extLst>
          </p:cNvPr>
          <p:cNvSpPr/>
          <p:nvPr/>
        </p:nvSpPr>
        <p:spPr>
          <a:xfrm>
            <a:off x="3157069" y="4042771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3813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61264" y="619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Social Innovation in ESF+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263790" y="1192199"/>
            <a:ext cx="6633630" cy="3677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endParaRPr lang="en-GB" dirty="0">
              <a:solidFill>
                <a:srgbClr val="002060"/>
              </a:solidFill>
            </a:endParaRPr>
          </a:p>
          <a:p>
            <a:pPr indent="-355600">
              <a:lnSpc>
                <a:spcPct val="125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23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Dedicated funding priority: 95% ESF co-funding</a:t>
            </a:r>
          </a:p>
          <a:p>
            <a:pPr indent="-355600">
              <a:lnSpc>
                <a:spcPct val="125000"/>
              </a:lnSpc>
              <a:spcAft>
                <a:spcPts val="600"/>
              </a:spcAft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23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Development of a shared understanding and clear framework for implementing SI projects:</a:t>
            </a:r>
          </a:p>
          <a:p>
            <a:pPr lvl="1" indent="-355600">
              <a:lnSpc>
                <a:spcPct val="125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Capacity Building for Intermediate Bodies, stakeholders and project promoters</a:t>
            </a:r>
          </a:p>
          <a:p>
            <a:pPr marL="914400" lvl="2" indent="-355600">
              <a:lnSpc>
                <a:spcPct val="170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AT: SI check list: 4 SI categories to be addressed </a:t>
            </a:r>
          </a:p>
          <a:p>
            <a:pPr marL="914400" lvl="2" indent="-355600">
              <a:lnSpc>
                <a:spcPct val="125000"/>
              </a:lnSpc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AT: Uniform implementation process described in a guidance document („</a:t>
            </a:r>
            <a:r>
              <a:rPr lang="en-GB" sz="1900" dirty="0" err="1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Wegweiser</a:t>
            </a:r>
            <a:r>
              <a:rPr lang="en-GB" sz="1900" dirty="0">
                <a:solidFill>
                  <a:srgbClr val="002060"/>
                </a:solidFill>
                <a:latin typeface="+mj-lt"/>
                <a:ea typeface="Calibri"/>
                <a:cs typeface="Calibri"/>
              </a:rPr>
              <a:t>“) - discussed in advance with the Audit Authority</a:t>
            </a: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200" dirty="0">
              <a:solidFill>
                <a:srgbClr val="002060"/>
              </a:solidFill>
            </a:endParaRP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200" dirty="0">
              <a:solidFill>
                <a:srgbClr val="002060"/>
              </a:solidFill>
            </a:endParaRP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200" dirty="0">
              <a:solidFill>
                <a:srgbClr val="002060"/>
              </a:solidFill>
            </a:endParaRPr>
          </a:p>
          <a:p>
            <a:pPr marL="558800" lvl="1" indent="0">
              <a:buClr>
                <a:srgbClr val="81A3D6"/>
              </a:buClr>
              <a:buSzPts val="2000"/>
              <a:buNone/>
            </a:pPr>
            <a:endParaRPr lang="en-GB" sz="1300" dirty="0">
              <a:solidFill>
                <a:srgbClr val="00206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619" y="68053"/>
            <a:ext cx="1781245" cy="103427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DF0296D0-CD04-D1C8-FD0D-7E52FE175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564" y="241006"/>
            <a:ext cx="1891144" cy="664844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631900" y="1301626"/>
            <a:ext cx="1547446" cy="77510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New Ideas</a:t>
            </a:r>
          </a:p>
        </p:txBody>
      </p:sp>
      <p:sp>
        <p:nvSpPr>
          <p:cNvPr id="13" name="Ellipse 12"/>
          <p:cNvSpPr/>
          <p:nvPr/>
        </p:nvSpPr>
        <p:spPr>
          <a:xfrm>
            <a:off x="631900" y="2186159"/>
            <a:ext cx="1547446" cy="77510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Meeting Social Needs</a:t>
            </a:r>
          </a:p>
        </p:txBody>
      </p:sp>
      <p:sp>
        <p:nvSpPr>
          <p:cNvPr id="14" name="Ellipse 13"/>
          <p:cNvSpPr/>
          <p:nvPr/>
        </p:nvSpPr>
        <p:spPr>
          <a:xfrm>
            <a:off x="631900" y="3070692"/>
            <a:ext cx="1547446" cy="77510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Creating Collaborations</a:t>
            </a:r>
          </a:p>
        </p:txBody>
      </p:sp>
      <p:sp>
        <p:nvSpPr>
          <p:cNvPr id="15" name="Ellipse 14"/>
          <p:cNvSpPr/>
          <p:nvPr/>
        </p:nvSpPr>
        <p:spPr>
          <a:xfrm>
            <a:off x="631900" y="3955225"/>
            <a:ext cx="1547446" cy="79927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rgbClr val="BA1F2F"/>
                </a:solidFill>
                <a:latin typeface="Calibri"/>
                <a:ea typeface="Calibri"/>
                <a:cs typeface="Calibri"/>
              </a:rPr>
              <a:t>Benefiting Society</a:t>
            </a:r>
          </a:p>
        </p:txBody>
      </p:sp>
    </p:spTree>
    <p:extLst>
      <p:ext uri="{BB962C8B-B14F-4D97-AF65-F5344CB8AC3E}">
        <p14:creationId xmlns:p14="http://schemas.microsoft.com/office/powerpoint/2010/main" val="55052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3985575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748F9252-1A1D-C3F2-E8BB-203C58475BB9}"/>
              </a:ext>
            </a:extLst>
          </p:cNvPr>
          <p:cNvSpPr/>
          <p:nvPr/>
        </p:nvSpPr>
        <p:spPr>
          <a:xfrm>
            <a:off x="638853" y="982079"/>
            <a:ext cx="3060692" cy="3060692"/>
          </a:xfrm>
          <a:prstGeom prst="ellipse">
            <a:avLst/>
          </a:prstGeom>
          <a:solidFill>
            <a:srgbClr val="81A3D6"/>
          </a:solidFill>
          <a:ln>
            <a:solidFill>
              <a:srgbClr val="81A3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Mapping </a:t>
            </a:r>
            <a:r>
              <a:rPr lang="de-DE" sz="2000" dirty="0" err="1"/>
              <a:t>Results</a:t>
            </a:r>
            <a:endParaRPr lang="de-DE" sz="2000" dirty="0"/>
          </a:p>
        </p:txBody>
      </p:sp>
      <p:sp>
        <p:nvSpPr>
          <p:cNvPr id="4" name="Google Shape;102;p19">
            <a:extLst>
              <a:ext uri="{FF2B5EF4-FFF2-40B4-BE49-F238E27FC236}">
                <a16:creationId xmlns:a16="http://schemas.microsoft.com/office/drawing/2014/main" xmlns="" id="{A803BB3D-9C84-17BA-38FF-C920D725B6F9}"/>
              </a:ext>
            </a:extLst>
          </p:cNvPr>
          <p:cNvSpPr/>
          <p:nvPr/>
        </p:nvSpPr>
        <p:spPr>
          <a:xfrm>
            <a:off x="3743192" y="3510475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102;p19">
            <a:extLst>
              <a:ext uri="{FF2B5EF4-FFF2-40B4-BE49-F238E27FC236}">
                <a16:creationId xmlns:a16="http://schemas.microsoft.com/office/drawing/2014/main" xmlns="" id="{ABDA57DE-9ABC-EF0B-684A-D60789763E8C}"/>
              </a:ext>
            </a:extLst>
          </p:cNvPr>
          <p:cNvSpPr/>
          <p:nvPr/>
        </p:nvSpPr>
        <p:spPr>
          <a:xfrm>
            <a:off x="3931292" y="2123025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102;p19">
            <a:extLst>
              <a:ext uri="{FF2B5EF4-FFF2-40B4-BE49-F238E27FC236}">
                <a16:creationId xmlns:a16="http://schemas.microsoft.com/office/drawing/2014/main" xmlns="" id="{9611E557-F169-3055-23E4-BA493B525EBC}"/>
              </a:ext>
            </a:extLst>
          </p:cNvPr>
          <p:cNvSpPr/>
          <p:nvPr/>
        </p:nvSpPr>
        <p:spPr>
          <a:xfrm>
            <a:off x="3157069" y="4042771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496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Relevant Stakeholders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5E10DA91-27F1-45AF-AA0C-3049D48CD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11" y="1337203"/>
            <a:ext cx="6860621" cy="2653822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F2E4613-5C76-4E57-953F-A4BC7C48A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de-DE" dirty="0"/>
          </a:p>
          <a:p>
            <a:pPr marL="114300" indent="0">
              <a:buNone/>
            </a:pPr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85BEDB37-8152-4644-ADFC-0AD6E723D851}"/>
              </a:ext>
            </a:extLst>
          </p:cNvPr>
          <p:cNvSpPr txBox="1"/>
          <p:nvPr/>
        </p:nvSpPr>
        <p:spPr>
          <a:xfrm>
            <a:off x="902911" y="3991025"/>
            <a:ext cx="6860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/>
              <a:t>Source: L&amp;R </a:t>
            </a:r>
            <a:r>
              <a:rPr lang="de-AT" sz="1000" dirty="0" err="1"/>
              <a:t>Datafile</a:t>
            </a:r>
            <a:r>
              <a:rPr lang="de-AT" sz="1000" dirty="0"/>
              <a:t> 'Survey: </a:t>
            </a:r>
            <a:r>
              <a:rPr lang="de-AT" sz="1000" dirty="0" err="1"/>
              <a:t>Social</a:t>
            </a:r>
            <a:r>
              <a:rPr lang="de-AT" sz="1000" dirty="0"/>
              <a:t> Innovation in Austria', 2021 n=346 </a:t>
            </a:r>
            <a:r>
              <a:rPr lang="de-AT" sz="1000" dirty="0" err="1"/>
              <a:t>nmiss</a:t>
            </a:r>
            <a:r>
              <a:rPr lang="de-AT" sz="1000" dirty="0"/>
              <a:t>= 66; Question: </a:t>
            </a:r>
            <a:r>
              <a:rPr lang="en-US" sz="1000" dirty="0">
                <a:latin typeface="Arial" panose="020B0604020202020204" pitchFamily="34" charset="0"/>
                <a:cs typeface="Times New Roman" panose="02020603050405020304" pitchFamily="18" charset="0"/>
              </a:rPr>
              <a:t>W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hich actors provide the most important impetus for social innovation?</a:t>
            </a:r>
            <a:endParaRPr lang="de-AT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740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623400" y="58518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Role of the Target Group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81A3D6"/>
              </a:buClr>
              <a:buSzPts val="2000"/>
              <a:buFont typeface="Calibri"/>
              <a:buChar char="●"/>
            </a:pPr>
            <a:endParaRPr sz="1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502" y="158279"/>
            <a:ext cx="1781245" cy="1034271"/>
          </a:xfrm>
          <a:prstGeom prst="rect">
            <a:avLst/>
          </a:prstGeom>
        </p:spPr>
      </p:pic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xmlns="" id="{C813E7D7-8710-4862-8D98-94EA377755F3}"/>
              </a:ext>
            </a:extLst>
          </p:cNvPr>
          <p:cNvGraphicFramePr/>
          <p:nvPr>
            <p:extLst/>
          </p:nvPr>
        </p:nvGraphicFramePr>
        <p:xfrm>
          <a:off x="408710" y="1254643"/>
          <a:ext cx="7065818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61264" y="619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Key </a:t>
            </a:r>
            <a:r>
              <a:rPr lang="de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Findings</a:t>
            </a: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263790" y="1192200"/>
            <a:ext cx="663363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Missing overarching structure for Social Innovation</a:t>
            </a:r>
          </a:p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Lack of synergies due to „micro-systems“ of Social Innovation in different funds (ESF, EFRE, LEADER, etc.) 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Common understanding of Social Innovation is of utmost importance 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Wingdings" panose="05000000000000000000" pitchFamily="2" charset="2"/>
              </a:rPr>
              <a:t> workshops, conferences, info-sheets</a:t>
            </a:r>
            <a:endParaRPr lang="en-US"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Key role of participatory processes 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Wingdings" panose="05000000000000000000" pitchFamily="2" charset="2"/>
              </a:rPr>
              <a:t> toolbox</a:t>
            </a:r>
            <a:endParaRPr lang="en-US" dirty="0">
              <a:solidFill>
                <a:srgbClr val="00206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lvl="0"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Missing exchange of experience and expertise 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002060"/>
                </a:solidFill>
                <a:latin typeface="+mj-lt"/>
                <a:ea typeface="Calibri"/>
                <a:cs typeface="Calibri"/>
                <a:sym typeface="Calibri"/>
              </a:rPr>
              <a:t> use of an untapped potential</a:t>
            </a:r>
          </a:p>
          <a:p>
            <a:pPr indent="-355600">
              <a:buClr>
                <a:srgbClr val="81A3D6"/>
              </a:buClr>
              <a:buSzPts val="2000"/>
              <a:buFont typeface="Calibri"/>
              <a:buChar char="●"/>
            </a:pPr>
            <a:r>
              <a:rPr lang="de-DE" dirty="0">
                <a:solidFill>
                  <a:srgbClr val="002060"/>
                </a:solidFill>
              </a:rPr>
              <a:t>Main </a:t>
            </a:r>
            <a:r>
              <a:rPr lang="de-DE" dirty="0" err="1">
                <a:solidFill>
                  <a:srgbClr val="002060"/>
                </a:solidFill>
              </a:rPr>
              <a:t>question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remains</a:t>
            </a:r>
            <a:r>
              <a:rPr lang="de-DE" dirty="0">
                <a:solidFill>
                  <a:srgbClr val="002060"/>
                </a:solidFill>
              </a:rPr>
              <a:t>: </a:t>
            </a:r>
            <a:r>
              <a:rPr lang="de-DE" dirty="0" err="1">
                <a:solidFill>
                  <a:srgbClr val="002060"/>
                </a:solidFill>
              </a:rPr>
              <a:t>How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to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operationalise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coincidence</a:t>
            </a:r>
            <a:r>
              <a:rPr lang="de-DE" dirty="0">
                <a:solidFill>
                  <a:srgbClr val="002060"/>
                </a:solidFill>
              </a:rPr>
              <a:t>? </a:t>
            </a:r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Create space and structures for exchange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3063386-250E-4618-BC5D-192943E9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619" y="68053"/>
            <a:ext cx="1781245" cy="1034271"/>
          </a:xfrm>
          <a:prstGeom prst="rect">
            <a:avLst/>
          </a:prstGeom>
        </p:spPr>
      </p:pic>
      <p:pic>
        <p:nvPicPr>
          <p:cNvPr id="6" name="Kép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27" y="1959532"/>
            <a:ext cx="1789968" cy="129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14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3985575" y="2816750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748F9252-1A1D-C3F2-E8BB-203C58475BB9}"/>
              </a:ext>
            </a:extLst>
          </p:cNvPr>
          <p:cNvSpPr/>
          <p:nvPr/>
        </p:nvSpPr>
        <p:spPr>
          <a:xfrm>
            <a:off x="638853" y="982079"/>
            <a:ext cx="3060692" cy="3060692"/>
          </a:xfrm>
          <a:prstGeom prst="ellipse">
            <a:avLst/>
          </a:prstGeom>
          <a:solidFill>
            <a:srgbClr val="81A3D6"/>
          </a:solidFill>
          <a:ln>
            <a:solidFill>
              <a:srgbClr val="81A3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Achievements and Future Plans</a:t>
            </a:r>
          </a:p>
        </p:txBody>
      </p:sp>
      <p:sp>
        <p:nvSpPr>
          <p:cNvPr id="4" name="Google Shape;102;p19">
            <a:extLst>
              <a:ext uri="{FF2B5EF4-FFF2-40B4-BE49-F238E27FC236}">
                <a16:creationId xmlns:a16="http://schemas.microsoft.com/office/drawing/2014/main" xmlns="" id="{A803BB3D-9C84-17BA-38FF-C920D725B6F9}"/>
              </a:ext>
            </a:extLst>
          </p:cNvPr>
          <p:cNvSpPr/>
          <p:nvPr/>
        </p:nvSpPr>
        <p:spPr>
          <a:xfrm>
            <a:off x="3743192" y="3510475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102;p19">
            <a:extLst>
              <a:ext uri="{FF2B5EF4-FFF2-40B4-BE49-F238E27FC236}">
                <a16:creationId xmlns:a16="http://schemas.microsoft.com/office/drawing/2014/main" xmlns="" id="{ABDA57DE-9ABC-EF0B-684A-D60789763E8C}"/>
              </a:ext>
            </a:extLst>
          </p:cNvPr>
          <p:cNvSpPr/>
          <p:nvPr/>
        </p:nvSpPr>
        <p:spPr>
          <a:xfrm>
            <a:off x="3931292" y="2123025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102;p19">
            <a:extLst>
              <a:ext uri="{FF2B5EF4-FFF2-40B4-BE49-F238E27FC236}">
                <a16:creationId xmlns:a16="http://schemas.microsoft.com/office/drawing/2014/main" xmlns="" id="{9611E557-F169-3055-23E4-BA493B525EBC}"/>
              </a:ext>
            </a:extLst>
          </p:cNvPr>
          <p:cNvSpPr/>
          <p:nvPr/>
        </p:nvSpPr>
        <p:spPr>
          <a:xfrm>
            <a:off x="3157069" y="4042771"/>
            <a:ext cx="376200" cy="389400"/>
          </a:xfrm>
          <a:prstGeom prst="ellipse">
            <a:avLst/>
          </a:prstGeom>
          <a:solidFill>
            <a:srgbClr val="FFD42E"/>
          </a:solidFill>
          <a:ln w="9525" cap="flat" cmpd="sng">
            <a:solidFill>
              <a:srgbClr val="FFD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1156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14239"/>
            <a:ext cx="8520600" cy="8034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-AT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Achievements and </a:t>
            </a:r>
            <a:r>
              <a:rPr lang="de-AT" sz="2820" b="1" dirty="0" err="1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>Learnings</a:t>
            </a:r>
            <a: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de" sz="2820" b="1" dirty="0">
                <a:solidFill>
                  <a:srgbClr val="BA1F2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20" b="1" dirty="0">
              <a:solidFill>
                <a:srgbClr val="BA1F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680893"/>
            <a:ext cx="8520600" cy="28879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44500">
              <a:buClr>
                <a:srgbClr val="81A3D6"/>
              </a:buClr>
              <a:buSzPts val="2000"/>
            </a:pPr>
            <a: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 innovation is already lived practice in many areas &amp; there is a </a:t>
            </a:r>
            <a:r>
              <a:rPr lang="en-US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lot of potential </a:t>
            </a:r>
            <a: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now it's time to work on suitable structures</a:t>
            </a:r>
            <a:endParaRPr lang="de" sz="20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>
              <a:buClr>
                <a:srgbClr val="81A3D6"/>
              </a:buClr>
              <a:buSzPts val="2000"/>
            </a:pPr>
            <a:endParaRPr lang="de" sz="20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>
              <a:buClr>
                <a:srgbClr val="81A3D6"/>
              </a:buClr>
              <a:buSzPts val="2000"/>
            </a:pPr>
            <a:r>
              <a:rPr lang="en-US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 innovation takes place particularly at the regional level</a:t>
            </a:r>
            <a:r>
              <a:rPr lang="de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de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de-AT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0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political</a:t>
            </a:r>
            <a:r>
              <a:rPr lang="de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committment </a:t>
            </a:r>
            <a:r>
              <a:rPr lang="de-AT" sz="20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de-AT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0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needed</a:t>
            </a:r>
            <a:r>
              <a:rPr lang="de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de" sz="20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>
              <a:buClr>
                <a:srgbClr val="81A3D6"/>
              </a:buClr>
              <a:buSzPts val="2000"/>
            </a:pPr>
            <a:endParaRPr lang="de" sz="20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>
              <a:buClr>
                <a:srgbClr val="81A3D6"/>
              </a:buClr>
              <a:buSzPts val="2000"/>
            </a:pPr>
            <a:r>
              <a:rPr lang="en-US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Social innovation (also) means the involvement of target groups</a:t>
            </a:r>
            <a:r>
              <a:rPr lang="de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de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de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expertise must be built up</a:t>
            </a:r>
          </a:p>
          <a:p>
            <a:pPr marL="444500">
              <a:buClr>
                <a:srgbClr val="81A3D6"/>
              </a:buClr>
              <a:buSzPts val="2000"/>
            </a:pPr>
            <a:endParaRPr lang="en-US" sz="20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>
              <a:buClr>
                <a:srgbClr val="81A3D6"/>
              </a:buClr>
              <a:buSzPts val="2000"/>
            </a:pPr>
            <a:r>
              <a:rPr lang="en-US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There can never be "too much" communication</a:t>
            </a:r>
            <a:endParaRPr lang="de" sz="20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>
              <a:buClr>
                <a:srgbClr val="81A3D6"/>
              </a:buClr>
              <a:buSzPts val="2000"/>
            </a:pPr>
            <a:endParaRPr lang="de" sz="20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0C228554-BB72-9501-3A0E-8C8EF815D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80" y="96832"/>
            <a:ext cx="1781245" cy="10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9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3326D87-2051-FE87-CEBB-429A7C7F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400" b="1" dirty="0"/>
              <a:t>Thank you for your attention!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21154857-9B88-2F09-BD66-4923BEDEA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  <a:defRPr/>
            </a:pPr>
            <a:endParaRPr lang="en-US" dirty="0"/>
          </a:p>
          <a:p>
            <a:pPr marL="152400" indent="0">
              <a:buNone/>
              <a:defRPr/>
            </a:pPr>
            <a:endParaRPr lang="en-GB" sz="1200" dirty="0">
              <a:latin typeface="Trebuchet MS" pitchFamily="34" charset="0"/>
              <a:cs typeface="Raleway"/>
            </a:endParaRPr>
          </a:p>
          <a:p>
            <a:pPr marL="152400" indent="0">
              <a:buNone/>
              <a:defRPr/>
            </a:pPr>
            <a:endParaRPr lang="en-GB" sz="1200" dirty="0">
              <a:latin typeface="Trebuchet MS" pitchFamily="34" charset="0"/>
              <a:cs typeface="Raleway"/>
            </a:endParaRPr>
          </a:p>
          <a:p>
            <a:pPr marL="152400" indent="0">
              <a:buNone/>
              <a:defRPr/>
            </a:pPr>
            <a:r>
              <a:rPr lang="de-AT" dirty="0"/>
              <a:t>Barbara Willsberger</a:t>
            </a:r>
            <a:endParaRPr lang="de-DE" dirty="0"/>
          </a:p>
          <a:p>
            <a:pPr marL="152400" indent="0">
              <a:buNone/>
              <a:defRPr/>
            </a:pPr>
            <a:r>
              <a:rPr lang="en-GB" dirty="0"/>
              <a:t>L&amp;R Social Research</a:t>
            </a:r>
          </a:p>
          <a:p>
            <a:pPr marL="152400" indent="0">
              <a:buNone/>
              <a:defRPr/>
            </a:pPr>
            <a:r>
              <a:rPr lang="en-GB" dirty="0">
                <a:hlinkClick r:id="rId3"/>
              </a:rPr>
              <a:t>https://www.lrsocialresearch.at/</a:t>
            </a:r>
            <a:endParaRPr lang="en-GB" dirty="0"/>
          </a:p>
          <a:p>
            <a:pPr marL="152400" indent="0">
              <a:buNone/>
              <a:defRPr/>
            </a:pPr>
            <a:r>
              <a:rPr lang="en-US" dirty="0">
                <a:hlinkClick r:id="rId4"/>
              </a:rPr>
              <a:t>https://si.plus/</a:t>
            </a:r>
            <a:endParaRPr lang="en-US" dirty="0"/>
          </a:p>
          <a:p>
            <a:pPr marL="152400" indent="0">
              <a:buNone/>
              <a:defRPr/>
            </a:pPr>
            <a:endParaRPr lang="de-DE" dirty="0"/>
          </a:p>
          <a:p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71FCC779-457E-325A-56E4-EA8F52A2F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21" y="1389600"/>
            <a:ext cx="1160751" cy="67398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729534AC-2CC9-55F2-A4FD-ACCD2B85C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24" y="4663074"/>
            <a:ext cx="2289976" cy="4804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2DC411A-0291-0AB8-BC84-19ECC100E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220" y="555600"/>
            <a:ext cx="3622080" cy="362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0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534</Words>
  <Application>Microsoft Macintosh PowerPoint</Application>
  <PresentationFormat>Bildschirmpräsentation (16:9)</PresentationFormat>
  <Paragraphs>88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Raleway</vt:lpstr>
      <vt:lpstr>Times New Roman</vt:lpstr>
      <vt:lpstr>Trebuchet MS</vt:lpstr>
      <vt:lpstr>Wingdings</vt:lpstr>
      <vt:lpstr>Simple Light</vt:lpstr>
      <vt:lpstr>PowerPoint-Präsentation</vt:lpstr>
      <vt:lpstr>Key Facts </vt:lpstr>
      <vt:lpstr>What did we do?</vt:lpstr>
      <vt:lpstr>PowerPoint-Präsentation</vt:lpstr>
      <vt:lpstr>PowerPoint-Präsentation</vt:lpstr>
      <vt:lpstr>Social Innovation in ESF+</vt:lpstr>
      <vt:lpstr>PowerPoint-Präsentation</vt:lpstr>
      <vt:lpstr>Relevant Stakeholders</vt:lpstr>
      <vt:lpstr>Role of the Target Group</vt:lpstr>
      <vt:lpstr>Key Findings and Conclusions</vt:lpstr>
      <vt:lpstr>PowerPoint-Präsentation</vt:lpstr>
      <vt:lpstr>Achievements and Learnings </vt:lpstr>
      <vt:lpstr>Thank you for your attention!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L&amp;R MobilUser</dc:creator>
  <cp:lastModifiedBy>barbara.willsberger@tmo.at</cp:lastModifiedBy>
  <cp:revision>131</cp:revision>
  <cp:lastPrinted>2023-04-17T15:20:27Z</cp:lastPrinted>
  <dcterms:modified xsi:type="dcterms:W3CDTF">2023-07-03T09:33:09Z</dcterms:modified>
</cp:coreProperties>
</file>